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95" r:id="rId18"/>
    <p:sldId id="273" r:id="rId19"/>
    <p:sldId id="272"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21"/>
    <a:srgbClr val="0767B2"/>
    <a:srgbClr val="FFC000"/>
    <a:srgbClr val="C127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3244" autoAdjust="0"/>
    <p:restoredTop sz="94689"/>
  </p:normalViewPr>
  <p:slideViewPr>
    <p:cSldViewPr snapToGrid="0" snapToObjects="1">
      <p:cViewPr varScale="1">
        <p:scale>
          <a:sx n="65" d="100"/>
          <a:sy n="65" d="100"/>
        </p:scale>
        <p:origin x="133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39EBE-3951-4A62-A1AB-8982F0416E81}" type="datetimeFigureOut">
              <a:rPr lang="tr-TR" smtClean="0"/>
              <a:t>04.10.2021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4EEF7-5ED1-447B-B1A1-C849EA28912D}" type="slidenum">
              <a:rPr lang="tr-TR" smtClean="0"/>
              <a:t>‹#›</a:t>
            </a:fld>
            <a:endParaRPr lang="en-US"/>
          </a:p>
        </p:txBody>
      </p:sp>
    </p:spTree>
    <p:extLst>
      <p:ext uri="{BB962C8B-B14F-4D97-AF65-F5344CB8AC3E}">
        <p14:creationId xmlns:p14="http://schemas.microsoft.com/office/powerpoint/2010/main" val="1674001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0239-4374-EC40-8E85-D2563583C6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F9DF2B58-FAE8-ED42-900E-EFC41C306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1E2626FD-9BEF-D04B-8995-F0EB56415531}"/>
              </a:ext>
            </a:extLst>
          </p:cNvPr>
          <p:cNvSpPr>
            <a:spLocks noGrp="1"/>
          </p:cNvSpPr>
          <p:nvPr>
            <p:ph type="dt" sz="half" idx="10"/>
          </p:nvPr>
        </p:nvSpPr>
        <p:spPr/>
        <p:txBody>
          <a:bodyPr/>
          <a:lstStyle/>
          <a:p>
            <a:fld id="{BD91C92E-520B-6C46-B4B4-1A937A79C694}" type="datetimeFigureOut">
              <a:rPr lang="x-none" smtClean="0"/>
              <a:t>04.10.2021</a:t>
            </a:fld>
            <a:endParaRPr lang="x-none"/>
          </a:p>
        </p:txBody>
      </p:sp>
      <p:sp>
        <p:nvSpPr>
          <p:cNvPr id="5" name="Footer Placeholder 4">
            <a:extLst>
              <a:ext uri="{FF2B5EF4-FFF2-40B4-BE49-F238E27FC236}">
                <a16:creationId xmlns:a16="http://schemas.microsoft.com/office/drawing/2014/main" id="{9F7A67FE-3434-E64D-A2B6-DE30EC849F1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B0F53BF6-6E52-184E-BA00-DDB51E086BCE}"/>
              </a:ext>
            </a:extLst>
          </p:cNvPr>
          <p:cNvSpPr>
            <a:spLocks noGrp="1"/>
          </p:cNvSpPr>
          <p:nvPr>
            <p:ph type="sldNum" sz="quarter" idx="12"/>
          </p:nvPr>
        </p:nvSpPr>
        <p:spPr/>
        <p:txBody>
          <a:bodyPr/>
          <a:lstStyle/>
          <a:p>
            <a:fld id="{6C843CB7-F3B2-334C-924C-E8712C0A77DA}" type="slidenum">
              <a:rPr lang="x-none" smtClean="0"/>
              <a:t>‹#›</a:t>
            </a:fld>
            <a:endParaRPr lang="x-none"/>
          </a:p>
        </p:txBody>
      </p:sp>
    </p:spTree>
    <p:extLst>
      <p:ext uri="{BB962C8B-B14F-4D97-AF65-F5344CB8AC3E}">
        <p14:creationId xmlns:p14="http://schemas.microsoft.com/office/powerpoint/2010/main" val="73649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6ADB-962D-B245-9A37-666BE364E028}"/>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C55E6F5-534F-CC4D-9E4E-991BDDE84F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88F34D2-F4EC-CB4F-9497-61EC2277D300}"/>
              </a:ext>
            </a:extLst>
          </p:cNvPr>
          <p:cNvSpPr>
            <a:spLocks noGrp="1"/>
          </p:cNvSpPr>
          <p:nvPr>
            <p:ph type="dt" sz="half" idx="10"/>
          </p:nvPr>
        </p:nvSpPr>
        <p:spPr/>
        <p:txBody>
          <a:bodyPr/>
          <a:lstStyle/>
          <a:p>
            <a:fld id="{BD91C92E-520B-6C46-B4B4-1A937A79C694}" type="datetimeFigureOut">
              <a:rPr lang="x-none" smtClean="0"/>
              <a:t>04.10.2021</a:t>
            </a:fld>
            <a:endParaRPr lang="x-none"/>
          </a:p>
        </p:txBody>
      </p:sp>
      <p:sp>
        <p:nvSpPr>
          <p:cNvPr id="5" name="Footer Placeholder 4">
            <a:extLst>
              <a:ext uri="{FF2B5EF4-FFF2-40B4-BE49-F238E27FC236}">
                <a16:creationId xmlns:a16="http://schemas.microsoft.com/office/drawing/2014/main" id="{3B0F0DB5-014A-BC40-B121-D3DBFD57F0B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4A17802-9A6F-D944-BC41-D5B4D8FECE28}"/>
              </a:ext>
            </a:extLst>
          </p:cNvPr>
          <p:cNvSpPr>
            <a:spLocks noGrp="1"/>
          </p:cNvSpPr>
          <p:nvPr>
            <p:ph type="sldNum" sz="quarter" idx="12"/>
          </p:nvPr>
        </p:nvSpPr>
        <p:spPr/>
        <p:txBody>
          <a:bodyPr/>
          <a:lstStyle/>
          <a:p>
            <a:fld id="{6C843CB7-F3B2-334C-924C-E8712C0A77DA}" type="slidenum">
              <a:rPr lang="x-none" smtClean="0"/>
              <a:t>‹#›</a:t>
            </a:fld>
            <a:endParaRPr lang="x-none"/>
          </a:p>
        </p:txBody>
      </p:sp>
    </p:spTree>
    <p:extLst>
      <p:ext uri="{BB962C8B-B14F-4D97-AF65-F5344CB8AC3E}">
        <p14:creationId xmlns:p14="http://schemas.microsoft.com/office/powerpoint/2010/main" val="355194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4477DE-9F35-BC4D-B35F-86B76D732D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E3A4B165-6EDF-A240-9D4A-E05871694A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E528DDC-185D-1C41-9459-2DC8891C59FA}"/>
              </a:ext>
            </a:extLst>
          </p:cNvPr>
          <p:cNvSpPr>
            <a:spLocks noGrp="1"/>
          </p:cNvSpPr>
          <p:nvPr>
            <p:ph type="dt" sz="half" idx="10"/>
          </p:nvPr>
        </p:nvSpPr>
        <p:spPr/>
        <p:txBody>
          <a:bodyPr/>
          <a:lstStyle/>
          <a:p>
            <a:fld id="{BD91C92E-520B-6C46-B4B4-1A937A79C694}" type="datetimeFigureOut">
              <a:rPr lang="x-none" smtClean="0"/>
              <a:t>04.10.2021</a:t>
            </a:fld>
            <a:endParaRPr lang="x-none"/>
          </a:p>
        </p:txBody>
      </p:sp>
      <p:sp>
        <p:nvSpPr>
          <p:cNvPr id="5" name="Footer Placeholder 4">
            <a:extLst>
              <a:ext uri="{FF2B5EF4-FFF2-40B4-BE49-F238E27FC236}">
                <a16:creationId xmlns:a16="http://schemas.microsoft.com/office/drawing/2014/main" id="{C377209C-1B56-CD42-AFB1-36F4C870CB5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EB9BD5D-FBE3-8D44-BC53-426B2714A436}"/>
              </a:ext>
            </a:extLst>
          </p:cNvPr>
          <p:cNvSpPr>
            <a:spLocks noGrp="1"/>
          </p:cNvSpPr>
          <p:nvPr>
            <p:ph type="sldNum" sz="quarter" idx="12"/>
          </p:nvPr>
        </p:nvSpPr>
        <p:spPr/>
        <p:txBody>
          <a:bodyPr/>
          <a:lstStyle/>
          <a:p>
            <a:fld id="{6C843CB7-F3B2-334C-924C-E8712C0A77DA}" type="slidenum">
              <a:rPr lang="x-none" smtClean="0"/>
              <a:t>‹#›</a:t>
            </a:fld>
            <a:endParaRPr lang="x-none"/>
          </a:p>
        </p:txBody>
      </p:sp>
    </p:spTree>
    <p:extLst>
      <p:ext uri="{BB962C8B-B14F-4D97-AF65-F5344CB8AC3E}">
        <p14:creationId xmlns:p14="http://schemas.microsoft.com/office/powerpoint/2010/main" val="313012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8644-FF1F-F045-B8BB-039ACBC1A129}"/>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6BBE43A5-B467-5747-8DAF-3B1907CEDF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0DC7EBEE-323A-954A-B01B-FA604B15B072}"/>
              </a:ext>
            </a:extLst>
          </p:cNvPr>
          <p:cNvSpPr>
            <a:spLocks noGrp="1"/>
          </p:cNvSpPr>
          <p:nvPr>
            <p:ph type="dt" sz="half" idx="10"/>
          </p:nvPr>
        </p:nvSpPr>
        <p:spPr/>
        <p:txBody>
          <a:bodyPr/>
          <a:lstStyle/>
          <a:p>
            <a:fld id="{BD91C92E-520B-6C46-B4B4-1A937A79C694}" type="datetimeFigureOut">
              <a:rPr lang="x-none" smtClean="0"/>
              <a:t>04.10.2021</a:t>
            </a:fld>
            <a:endParaRPr lang="x-none"/>
          </a:p>
        </p:txBody>
      </p:sp>
      <p:sp>
        <p:nvSpPr>
          <p:cNvPr id="5" name="Footer Placeholder 4">
            <a:extLst>
              <a:ext uri="{FF2B5EF4-FFF2-40B4-BE49-F238E27FC236}">
                <a16:creationId xmlns:a16="http://schemas.microsoft.com/office/drawing/2014/main" id="{DD424AA1-46D4-0246-A551-5BA984F8617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56C25A7-CB7F-2541-9F13-ADF9BFE06FAE}"/>
              </a:ext>
            </a:extLst>
          </p:cNvPr>
          <p:cNvSpPr>
            <a:spLocks noGrp="1"/>
          </p:cNvSpPr>
          <p:nvPr>
            <p:ph type="sldNum" sz="quarter" idx="12"/>
          </p:nvPr>
        </p:nvSpPr>
        <p:spPr/>
        <p:txBody>
          <a:bodyPr/>
          <a:lstStyle/>
          <a:p>
            <a:fld id="{6C843CB7-F3B2-334C-924C-E8712C0A77DA}" type="slidenum">
              <a:rPr lang="x-none" smtClean="0"/>
              <a:t>‹#›</a:t>
            </a:fld>
            <a:endParaRPr lang="x-none"/>
          </a:p>
        </p:txBody>
      </p:sp>
      <p:pic>
        <p:nvPicPr>
          <p:cNvPr id="7" name="Picture 6">
            <a:extLst>
              <a:ext uri="{FF2B5EF4-FFF2-40B4-BE49-F238E27FC236}">
                <a16:creationId xmlns:a16="http://schemas.microsoft.com/office/drawing/2014/main" id="{8F714FB8-B43A-460D-9F65-E3996D92944E}"/>
              </a:ext>
            </a:extLst>
          </p:cNvPr>
          <p:cNvPicPr>
            <a:picLocks noChangeAspect="1"/>
          </p:cNvPicPr>
          <p:nvPr userDrawn="1"/>
        </p:nvPicPr>
        <p:blipFill>
          <a:blip r:embed="rId2"/>
          <a:stretch>
            <a:fillRect/>
          </a:stretch>
        </p:blipFill>
        <p:spPr>
          <a:xfrm>
            <a:off x="-966" y="0"/>
            <a:ext cx="12192000" cy="6858000"/>
          </a:xfrm>
          <a:prstGeom prst="rect">
            <a:avLst/>
          </a:prstGeom>
        </p:spPr>
      </p:pic>
    </p:spTree>
    <p:extLst>
      <p:ext uri="{BB962C8B-B14F-4D97-AF65-F5344CB8AC3E}">
        <p14:creationId xmlns:p14="http://schemas.microsoft.com/office/powerpoint/2010/main" val="284479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7B77-8666-574C-BE3D-B64150A5AF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EF157F52-77C7-0945-9D9E-7FF7DB43EA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748721-3F6C-734C-9AB3-5FADF897F4A0}"/>
              </a:ext>
            </a:extLst>
          </p:cNvPr>
          <p:cNvSpPr>
            <a:spLocks noGrp="1"/>
          </p:cNvSpPr>
          <p:nvPr>
            <p:ph type="dt" sz="half" idx="10"/>
          </p:nvPr>
        </p:nvSpPr>
        <p:spPr/>
        <p:txBody>
          <a:bodyPr/>
          <a:lstStyle/>
          <a:p>
            <a:fld id="{BD91C92E-520B-6C46-B4B4-1A937A79C694}" type="datetimeFigureOut">
              <a:rPr lang="x-none" smtClean="0"/>
              <a:t>04.10.2021</a:t>
            </a:fld>
            <a:endParaRPr lang="x-none"/>
          </a:p>
        </p:txBody>
      </p:sp>
      <p:sp>
        <p:nvSpPr>
          <p:cNvPr id="5" name="Footer Placeholder 4">
            <a:extLst>
              <a:ext uri="{FF2B5EF4-FFF2-40B4-BE49-F238E27FC236}">
                <a16:creationId xmlns:a16="http://schemas.microsoft.com/office/drawing/2014/main" id="{6D7EEF1F-341E-8042-864A-4FDF91D7D1C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8E9F0921-680E-C340-BA29-C00D1841F934}"/>
              </a:ext>
            </a:extLst>
          </p:cNvPr>
          <p:cNvSpPr>
            <a:spLocks noGrp="1"/>
          </p:cNvSpPr>
          <p:nvPr>
            <p:ph type="sldNum" sz="quarter" idx="12"/>
          </p:nvPr>
        </p:nvSpPr>
        <p:spPr/>
        <p:txBody>
          <a:bodyPr/>
          <a:lstStyle/>
          <a:p>
            <a:fld id="{6C843CB7-F3B2-334C-924C-E8712C0A77DA}" type="slidenum">
              <a:rPr lang="x-none" smtClean="0"/>
              <a:t>‹#›</a:t>
            </a:fld>
            <a:endParaRPr lang="x-none"/>
          </a:p>
        </p:txBody>
      </p:sp>
    </p:spTree>
    <p:extLst>
      <p:ext uri="{BB962C8B-B14F-4D97-AF65-F5344CB8AC3E}">
        <p14:creationId xmlns:p14="http://schemas.microsoft.com/office/powerpoint/2010/main" val="300921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AF32-54FC-BB4E-BB40-6322B3B62C0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CD76D5E-F233-7343-99D9-26FCFF3432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C7BAFF6B-0316-D945-90C3-226AECFA2A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2225773D-AF01-A547-B913-33F6BDBC05C8}"/>
              </a:ext>
            </a:extLst>
          </p:cNvPr>
          <p:cNvSpPr>
            <a:spLocks noGrp="1"/>
          </p:cNvSpPr>
          <p:nvPr>
            <p:ph type="dt" sz="half" idx="10"/>
          </p:nvPr>
        </p:nvSpPr>
        <p:spPr/>
        <p:txBody>
          <a:bodyPr/>
          <a:lstStyle/>
          <a:p>
            <a:fld id="{BD91C92E-520B-6C46-B4B4-1A937A79C694}" type="datetimeFigureOut">
              <a:rPr lang="x-none" smtClean="0"/>
              <a:t>04.10.2021</a:t>
            </a:fld>
            <a:endParaRPr lang="x-none"/>
          </a:p>
        </p:txBody>
      </p:sp>
      <p:sp>
        <p:nvSpPr>
          <p:cNvPr id="6" name="Footer Placeholder 5">
            <a:extLst>
              <a:ext uri="{FF2B5EF4-FFF2-40B4-BE49-F238E27FC236}">
                <a16:creationId xmlns:a16="http://schemas.microsoft.com/office/drawing/2014/main" id="{0050D85E-6186-B444-8CE5-EE484A44E41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2BA1238B-0388-334F-8DF2-FC16D0FAD7D2}"/>
              </a:ext>
            </a:extLst>
          </p:cNvPr>
          <p:cNvSpPr>
            <a:spLocks noGrp="1"/>
          </p:cNvSpPr>
          <p:nvPr>
            <p:ph type="sldNum" sz="quarter" idx="12"/>
          </p:nvPr>
        </p:nvSpPr>
        <p:spPr/>
        <p:txBody>
          <a:bodyPr/>
          <a:lstStyle/>
          <a:p>
            <a:fld id="{6C843CB7-F3B2-334C-924C-E8712C0A77DA}" type="slidenum">
              <a:rPr lang="x-none" smtClean="0"/>
              <a:t>‹#›</a:t>
            </a:fld>
            <a:endParaRPr lang="x-none"/>
          </a:p>
        </p:txBody>
      </p:sp>
    </p:spTree>
    <p:extLst>
      <p:ext uri="{BB962C8B-B14F-4D97-AF65-F5344CB8AC3E}">
        <p14:creationId xmlns:p14="http://schemas.microsoft.com/office/powerpoint/2010/main" val="232106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4D3E-4A53-444A-B781-F133EB33C80C}"/>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0AF132D9-1178-6A48-93D1-1E73A5A93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2670B7-24C0-1E40-B80C-7CE65C12BF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4A42EB28-5550-654B-A1B5-61CE58381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DF317A-02DF-D340-B796-4B7DA48FA4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1748FE50-53A1-334B-8BB1-B2E2A98994A7}"/>
              </a:ext>
            </a:extLst>
          </p:cNvPr>
          <p:cNvSpPr>
            <a:spLocks noGrp="1"/>
          </p:cNvSpPr>
          <p:nvPr>
            <p:ph type="dt" sz="half" idx="10"/>
          </p:nvPr>
        </p:nvSpPr>
        <p:spPr/>
        <p:txBody>
          <a:bodyPr/>
          <a:lstStyle/>
          <a:p>
            <a:fld id="{BD91C92E-520B-6C46-B4B4-1A937A79C694}" type="datetimeFigureOut">
              <a:rPr lang="x-none" smtClean="0"/>
              <a:t>04.10.2021</a:t>
            </a:fld>
            <a:endParaRPr lang="x-none"/>
          </a:p>
        </p:txBody>
      </p:sp>
      <p:sp>
        <p:nvSpPr>
          <p:cNvPr id="8" name="Footer Placeholder 7">
            <a:extLst>
              <a:ext uri="{FF2B5EF4-FFF2-40B4-BE49-F238E27FC236}">
                <a16:creationId xmlns:a16="http://schemas.microsoft.com/office/drawing/2014/main" id="{4E221716-7375-A24C-9F9C-E5489F8B70B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4CD72B16-D438-DB4B-878B-75DF41AD4382}"/>
              </a:ext>
            </a:extLst>
          </p:cNvPr>
          <p:cNvSpPr>
            <a:spLocks noGrp="1"/>
          </p:cNvSpPr>
          <p:nvPr>
            <p:ph type="sldNum" sz="quarter" idx="12"/>
          </p:nvPr>
        </p:nvSpPr>
        <p:spPr/>
        <p:txBody>
          <a:bodyPr/>
          <a:lstStyle/>
          <a:p>
            <a:fld id="{6C843CB7-F3B2-334C-924C-E8712C0A77DA}" type="slidenum">
              <a:rPr lang="x-none" smtClean="0"/>
              <a:t>‹#›</a:t>
            </a:fld>
            <a:endParaRPr lang="x-none"/>
          </a:p>
        </p:txBody>
      </p:sp>
    </p:spTree>
    <p:extLst>
      <p:ext uri="{BB962C8B-B14F-4D97-AF65-F5344CB8AC3E}">
        <p14:creationId xmlns:p14="http://schemas.microsoft.com/office/powerpoint/2010/main" val="161994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47ACC-D092-6446-8259-04F6758C817C}"/>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93A8D7C8-04DB-1B47-ACD2-E7443C46E4FC}"/>
              </a:ext>
            </a:extLst>
          </p:cNvPr>
          <p:cNvSpPr>
            <a:spLocks noGrp="1"/>
          </p:cNvSpPr>
          <p:nvPr>
            <p:ph type="dt" sz="half" idx="10"/>
          </p:nvPr>
        </p:nvSpPr>
        <p:spPr/>
        <p:txBody>
          <a:bodyPr/>
          <a:lstStyle/>
          <a:p>
            <a:fld id="{BD91C92E-520B-6C46-B4B4-1A937A79C694}" type="datetimeFigureOut">
              <a:rPr lang="x-none" smtClean="0"/>
              <a:t>04.10.2021</a:t>
            </a:fld>
            <a:endParaRPr lang="x-none"/>
          </a:p>
        </p:txBody>
      </p:sp>
      <p:sp>
        <p:nvSpPr>
          <p:cNvPr id="4" name="Footer Placeholder 3">
            <a:extLst>
              <a:ext uri="{FF2B5EF4-FFF2-40B4-BE49-F238E27FC236}">
                <a16:creationId xmlns:a16="http://schemas.microsoft.com/office/drawing/2014/main" id="{9696F061-D1E8-324C-A5FC-717137826F83}"/>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4DA89DB-D06A-0643-AF77-91FF04AABE79}"/>
              </a:ext>
            </a:extLst>
          </p:cNvPr>
          <p:cNvSpPr>
            <a:spLocks noGrp="1"/>
          </p:cNvSpPr>
          <p:nvPr>
            <p:ph type="sldNum" sz="quarter" idx="12"/>
          </p:nvPr>
        </p:nvSpPr>
        <p:spPr/>
        <p:txBody>
          <a:bodyPr/>
          <a:lstStyle/>
          <a:p>
            <a:fld id="{6C843CB7-F3B2-334C-924C-E8712C0A77DA}" type="slidenum">
              <a:rPr lang="x-none" smtClean="0"/>
              <a:t>‹#›</a:t>
            </a:fld>
            <a:endParaRPr lang="x-none"/>
          </a:p>
        </p:txBody>
      </p:sp>
    </p:spTree>
    <p:extLst>
      <p:ext uri="{BB962C8B-B14F-4D97-AF65-F5344CB8AC3E}">
        <p14:creationId xmlns:p14="http://schemas.microsoft.com/office/powerpoint/2010/main" val="374082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D30DEC-F234-E145-A6E9-8809F72805BA}"/>
              </a:ext>
            </a:extLst>
          </p:cNvPr>
          <p:cNvSpPr>
            <a:spLocks noGrp="1"/>
          </p:cNvSpPr>
          <p:nvPr>
            <p:ph type="dt" sz="half" idx="10"/>
          </p:nvPr>
        </p:nvSpPr>
        <p:spPr/>
        <p:txBody>
          <a:bodyPr/>
          <a:lstStyle/>
          <a:p>
            <a:fld id="{BD91C92E-520B-6C46-B4B4-1A937A79C694}" type="datetimeFigureOut">
              <a:rPr lang="x-none" smtClean="0"/>
              <a:t>04.10.2021</a:t>
            </a:fld>
            <a:endParaRPr lang="x-none"/>
          </a:p>
        </p:txBody>
      </p:sp>
      <p:sp>
        <p:nvSpPr>
          <p:cNvPr id="3" name="Footer Placeholder 2">
            <a:extLst>
              <a:ext uri="{FF2B5EF4-FFF2-40B4-BE49-F238E27FC236}">
                <a16:creationId xmlns:a16="http://schemas.microsoft.com/office/drawing/2014/main" id="{A8D8FE93-E0ED-B04B-99F8-C2C22FF3B97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4079FE9A-BC63-284B-8C1C-5841DD5A0C95}"/>
              </a:ext>
            </a:extLst>
          </p:cNvPr>
          <p:cNvSpPr>
            <a:spLocks noGrp="1"/>
          </p:cNvSpPr>
          <p:nvPr>
            <p:ph type="sldNum" sz="quarter" idx="12"/>
          </p:nvPr>
        </p:nvSpPr>
        <p:spPr/>
        <p:txBody>
          <a:bodyPr/>
          <a:lstStyle/>
          <a:p>
            <a:fld id="{6C843CB7-F3B2-334C-924C-E8712C0A77DA}" type="slidenum">
              <a:rPr lang="x-none" smtClean="0"/>
              <a:t>‹#›</a:t>
            </a:fld>
            <a:endParaRPr lang="x-none"/>
          </a:p>
        </p:txBody>
      </p:sp>
    </p:spTree>
    <p:extLst>
      <p:ext uri="{BB962C8B-B14F-4D97-AF65-F5344CB8AC3E}">
        <p14:creationId xmlns:p14="http://schemas.microsoft.com/office/powerpoint/2010/main" val="7737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A29-10DF-4F40-A0CA-BE82491F5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FAAD6DB-633C-C046-B8B3-6878DA6615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DD6DAF93-479E-4C40-AE5A-E95C73B5F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6A6BC5-AED2-8042-84F6-0765A26B829E}"/>
              </a:ext>
            </a:extLst>
          </p:cNvPr>
          <p:cNvSpPr>
            <a:spLocks noGrp="1"/>
          </p:cNvSpPr>
          <p:nvPr>
            <p:ph type="dt" sz="half" idx="10"/>
          </p:nvPr>
        </p:nvSpPr>
        <p:spPr/>
        <p:txBody>
          <a:bodyPr/>
          <a:lstStyle/>
          <a:p>
            <a:fld id="{BD91C92E-520B-6C46-B4B4-1A937A79C694}" type="datetimeFigureOut">
              <a:rPr lang="x-none" smtClean="0"/>
              <a:t>04.10.2021</a:t>
            </a:fld>
            <a:endParaRPr lang="x-none"/>
          </a:p>
        </p:txBody>
      </p:sp>
      <p:sp>
        <p:nvSpPr>
          <p:cNvPr id="6" name="Footer Placeholder 5">
            <a:extLst>
              <a:ext uri="{FF2B5EF4-FFF2-40B4-BE49-F238E27FC236}">
                <a16:creationId xmlns:a16="http://schemas.microsoft.com/office/drawing/2014/main" id="{99C49DE7-85DB-6E4A-84D2-025507190E2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ACB1AB50-74F6-9B40-BE38-8F151B9A047F}"/>
              </a:ext>
            </a:extLst>
          </p:cNvPr>
          <p:cNvSpPr>
            <a:spLocks noGrp="1"/>
          </p:cNvSpPr>
          <p:nvPr>
            <p:ph type="sldNum" sz="quarter" idx="12"/>
          </p:nvPr>
        </p:nvSpPr>
        <p:spPr/>
        <p:txBody>
          <a:bodyPr/>
          <a:lstStyle/>
          <a:p>
            <a:fld id="{6C843CB7-F3B2-334C-924C-E8712C0A77DA}" type="slidenum">
              <a:rPr lang="x-none" smtClean="0"/>
              <a:t>‹#›</a:t>
            </a:fld>
            <a:endParaRPr lang="x-none"/>
          </a:p>
        </p:txBody>
      </p:sp>
    </p:spTree>
    <p:extLst>
      <p:ext uri="{BB962C8B-B14F-4D97-AF65-F5344CB8AC3E}">
        <p14:creationId xmlns:p14="http://schemas.microsoft.com/office/powerpoint/2010/main" val="3316828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BF73-2629-6048-BB19-06E5D33E00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A1F04A49-4A8B-FF4A-B48C-2D31EBD56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BBBD5833-CA27-684E-93DA-69FAFE4FC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6B8C7-EBE7-9748-9AF5-D7F6008F45D3}"/>
              </a:ext>
            </a:extLst>
          </p:cNvPr>
          <p:cNvSpPr>
            <a:spLocks noGrp="1"/>
          </p:cNvSpPr>
          <p:nvPr>
            <p:ph type="dt" sz="half" idx="10"/>
          </p:nvPr>
        </p:nvSpPr>
        <p:spPr/>
        <p:txBody>
          <a:bodyPr/>
          <a:lstStyle/>
          <a:p>
            <a:fld id="{BD91C92E-520B-6C46-B4B4-1A937A79C694}" type="datetimeFigureOut">
              <a:rPr lang="x-none" smtClean="0"/>
              <a:t>04.10.2021</a:t>
            </a:fld>
            <a:endParaRPr lang="x-none"/>
          </a:p>
        </p:txBody>
      </p:sp>
      <p:sp>
        <p:nvSpPr>
          <p:cNvPr id="6" name="Footer Placeholder 5">
            <a:extLst>
              <a:ext uri="{FF2B5EF4-FFF2-40B4-BE49-F238E27FC236}">
                <a16:creationId xmlns:a16="http://schemas.microsoft.com/office/drawing/2014/main" id="{D5A86D2B-032D-5A4D-AB04-CE40ABB5A78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ACD086B-335B-F140-B07D-21442C28C510}"/>
              </a:ext>
            </a:extLst>
          </p:cNvPr>
          <p:cNvSpPr>
            <a:spLocks noGrp="1"/>
          </p:cNvSpPr>
          <p:nvPr>
            <p:ph type="sldNum" sz="quarter" idx="12"/>
          </p:nvPr>
        </p:nvSpPr>
        <p:spPr/>
        <p:txBody>
          <a:bodyPr/>
          <a:lstStyle/>
          <a:p>
            <a:fld id="{6C843CB7-F3B2-334C-924C-E8712C0A77DA}" type="slidenum">
              <a:rPr lang="x-none" smtClean="0"/>
              <a:t>‹#›</a:t>
            </a:fld>
            <a:endParaRPr lang="x-none"/>
          </a:p>
        </p:txBody>
      </p:sp>
    </p:spTree>
    <p:extLst>
      <p:ext uri="{BB962C8B-B14F-4D97-AF65-F5344CB8AC3E}">
        <p14:creationId xmlns:p14="http://schemas.microsoft.com/office/powerpoint/2010/main" val="166046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A35C3D-ECF8-F64D-9440-7A268FF579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9064C9F-F297-A34A-A40C-0EBA1BA56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CC58583-192C-1E42-8C2A-5F6C54087C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1C92E-520B-6C46-B4B4-1A937A79C694}" type="datetimeFigureOut">
              <a:rPr lang="x-none" smtClean="0"/>
              <a:t>04.10.2021</a:t>
            </a:fld>
            <a:endParaRPr lang="x-none"/>
          </a:p>
        </p:txBody>
      </p:sp>
      <p:sp>
        <p:nvSpPr>
          <p:cNvPr id="5" name="Footer Placeholder 4">
            <a:extLst>
              <a:ext uri="{FF2B5EF4-FFF2-40B4-BE49-F238E27FC236}">
                <a16:creationId xmlns:a16="http://schemas.microsoft.com/office/drawing/2014/main" id="{41427F19-28E7-2445-86B5-066A711D5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3E95B7A3-F7FB-7C48-9E3F-EF68109F9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3CB7-F3B2-334C-924C-E8712C0A77DA}" type="slidenum">
              <a:rPr lang="x-none" smtClean="0"/>
              <a:t>‹#›</a:t>
            </a:fld>
            <a:endParaRPr lang="x-none"/>
          </a:p>
        </p:txBody>
      </p:sp>
    </p:spTree>
    <p:extLst>
      <p:ext uri="{BB962C8B-B14F-4D97-AF65-F5344CB8AC3E}">
        <p14:creationId xmlns:p14="http://schemas.microsoft.com/office/powerpoint/2010/main" val="1036886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A3857E-57C7-8949-9D71-A36DB777AFDF}"/>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4CAFAED-3866-0F44-AE03-B4B872C92510}"/>
              </a:ext>
            </a:extLst>
          </p:cNvPr>
          <p:cNvSpPr txBox="1"/>
          <p:nvPr/>
        </p:nvSpPr>
        <p:spPr>
          <a:xfrm>
            <a:off x="331470" y="2387858"/>
            <a:ext cx="9624059" cy="3170099"/>
          </a:xfrm>
          <a:prstGeom prst="rect">
            <a:avLst/>
          </a:prstGeom>
          <a:noFill/>
        </p:spPr>
        <p:txBody>
          <a:bodyPr wrap="square" rtlCol="0">
            <a:spAutoFit/>
          </a:bodyPr>
          <a:lstStyle/>
          <a:p>
            <a:r>
              <a:rPr lang="en-US" sz="4800" b="1" dirty="0">
                <a:solidFill>
                  <a:srgbClr val="F08221"/>
                </a:solidFill>
                <a:latin typeface="Arial" panose="020B0604020202020204" pitchFamily="34" charset="0"/>
              </a:rPr>
              <a:t>Value-Based</a:t>
            </a:r>
            <a:r>
              <a:rPr lang="en-US" dirty="0"/>
              <a:t> </a:t>
            </a:r>
            <a:r>
              <a:rPr lang="en-US" sz="4800" b="1" dirty="0">
                <a:solidFill>
                  <a:srgbClr val="F08221"/>
                </a:solidFill>
                <a:latin typeface="Arial" panose="020B0604020202020204" pitchFamily="34" charset="0"/>
              </a:rPr>
              <a:t>Procurement</a:t>
            </a:r>
            <a:r>
              <a:rPr lang="en-US" dirty="0"/>
              <a:t> </a:t>
            </a:r>
            <a:r>
              <a:rPr lang="tr-TR" dirty="0"/>
              <a:t> </a:t>
            </a:r>
          </a:p>
          <a:p>
            <a:r>
              <a:rPr lang="tr-TR" sz="4800" b="1" dirty="0">
                <a:solidFill>
                  <a:srgbClr val="F08221"/>
                </a:solidFill>
                <a:latin typeface="Arial" panose="020B0604020202020204" pitchFamily="34" charset="0"/>
              </a:rPr>
              <a:t>i</a:t>
            </a:r>
            <a:r>
              <a:rPr lang="en-US" sz="4800" b="1" dirty="0">
                <a:solidFill>
                  <a:srgbClr val="F08221"/>
                </a:solidFill>
                <a:latin typeface="Arial" panose="020B0604020202020204" pitchFamily="34" charset="0"/>
              </a:rPr>
              <a:t>n</a:t>
            </a:r>
            <a:r>
              <a:rPr lang="tr-TR" sz="4800" b="1" dirty="0">
                <a:solidFill>
                  <a:srgbClr val="F08221"/>
                </a:solidFill>
                <a:latin typeface="Arial" panose="020B0604020202020204" pitchFamily="34" charset="0"/>
              </a:rPr>
              <a:t> </a:t>
            </a:r>
            <a:r>
              <a:rPr lang="en-US" sz="4800" b="1" dirty="0">
                <a:solidFill>
                  <a:srgbClr val="F08221"/>
                </a:solidFill>
                <a:latin typeface="Arial" panose="020B0604020202020204" pitchFamily="34" charset="0"/>
              </a:rPr>
              <a:t>Health</a:t>
            </a:r>
            <a:r>
              <a:rPr lang="tr-TR" sz="4800" b="1" dirty="0">
                <a:solidFill>
                  <a:srgbClr val="F08221"/>
                </a:solidFill>
                <a:latin typeface="Arial" panose="020B0604020202020204" pitchFamily="34" charset="0"/>
              </a:rPr>
              <a:t>c</a:t>
            </a:r>
            <a:r>
              <a:rPr lang="en-US" sz="4800" b="1" dirty="0">
                <a:solidFill>
                  <a:srgbClr val="F08221"/>
                </a:solidFill>
                <a:latin typeface="Arial" panose="020B0604020202020204" pitchFamily="34" charset="0"/>
              </a:rPr>
              <a:t>are</a:t>
            </a:r>
            <a:endParaRPr lang="en-US" sz="4800" b="1" dirty="0">
              <a:solidFill>
                <a:srgbClr val="F08221"/>
              </a:solidFill>
              <a:latin typeface="Arial" panose="020B0604020202020204" pitchFamily="34" charset="0"/>
              <a:cs typeface="Arial" panose="020B0604020202020204" pitchFamily="34" charset="0"/>
            </a:endParaRPr>
          </a:p>
          <a:p>
            <a:endParaRPr lang="en-US" sz="4800" b="1" dirty="0">
              <a:solidFill>
                <a:srgbClr val="F08221"/>
              </a:solidFill>
              <a:latin typeface="Arial" panose="020B0604020202020204" pitchFamily="34" charset="0"/>
              <a:cs typeface="Arial" panose="020B0604020202020204" pitchFamily="34" charset="0"/>
            </a:endParaRPr>
          </a:p>
          <a:p>
            <a:r>
              <a:rPr lang="en-US" sz="2800" dirty="0" err="1">
                <a:solidFill>
                  <a:srgbClr val="F08221"/>
                </a:solidFill>
                <a:latin typeface="Arial" panose="020B0604020202020204" pitchFamily="34" charset="0"/>
              </a:rPr>
              <a:t>Arted</a:t>
            </a:r>
            <a:r>
              <a:rPr lang="en-US" sz="2800" dirty="0">
                <a:solidFill>
                  <a:srgbClr val="F08221"/>
                </a:solidFill>
                <a:latin typeface="Arial" panose="020B0604020202020204" pitchFamily="34" charset="0"/>
              </a:rPr>
              <a:t> Health Economics Working Group</a:t>
            </a:r>
          </a:p>
          <a:p>
            <a:r>
              <a:rPr lang="en-US" sz="2800" dirty="0">
                <a:solidFill>
                  <a:srgbClr val="F08221"/>
                </a:solidFill>
                <a:latin typeface="Arial" panose="020B0604020202020204" pitchFamily="34" charset="0"/>
              </a:rPr>
              <a:t>September 2021</a:t>
            </a:r>
            <a:endParaRPr lang="en-US" sz="2800" dirty="0">
              <a:solidFill>
                <a:srgbClr val="F082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84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E77A9E-9B25-B34E-9435-3C79620144CB}"/>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126329-195B-B744-B167-376B8FEF45A1}"/>
              </a:ext>
            </a:extLst>
          </p:cNvPr>
          <p:cNvSpPr txBox="1"/>
          <p:nvPr/>
        </p:nvSpPr>
        <p:spPr>
          <a:xfrm>
            <a:off x="2120368" y="6350169"/>
            <a:ext cx="7951264" cy="369332"/>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Implementing value-based pricing for pharmaceuticals in the UK - www.2020health.org</a:t>
            </a:r>
          </a:p>
          <a:p>
            <a:r>
              <a:rPr lang="en-US" sz="900" i="1" dirty="0">
                <a:solidFill>
                  <a:srgbClr val="0767B2"/>
                </a:solidFill>
                <a:latin typeface="Arial" panose="020B0604020202020204" pitchFamily="34" charset="0"/>
              </a:rPr>
              <a:t>https://www.bcg.com/publications/2020/procurement-unlocks-value-based-health-care</a:t>
            </a:r>
            <a:endParaRPr lang="en-US" sz="900" i="1" dirty="0">
              <a:solidFill>
                <a:srgbClr val="0767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6B415AD-C6A8-9C45-BD9F-B90699C96C2A}"/>
              </a:ext>
            </a:extLst>
          </p:cNvPr>
          <p:cNvSpPr txBox="1"/>
          <p:nvPr/>
        </p:nvSpPr>
        <p:spPr>
          <a:xfrm>
            <a:off x="409073" y="577516"/>
            <a:ext cx="11086689" cy="1015663"/>
          </a:xfrm>
          <a:prstGeom prst="rect">
            <a:avLst/>
          </a:prstGeom>
          <a:noFill/>
        </p:spPr>
        <p:txBody>
          <a:bodyPr wrap="none" rtlCol="0">
            <a:spAutoFit/>
          </a:bodyPr>
          <a:lstStyle/>
          <a:p>
            <a:r>
              <a:rPr lang="en-US" sz="3000" b="1" dirty="0">
                <a:solidFill>
                  <a:srgbClr val="F08221"/>
                </a:solidFill>
                <a:latin typeface="Arial" panose="020B0604020202020204" pitchFamily="34" charset="0"/>
              </a:rPr>
              <a:t>Value-based</a:t>
            </a:r>
            <a:r>
              <a:rPr lang="en-US" b="1" dirty="0"/>
              <a:t> </a:t>
            </a:r>
            <a:r>
              <a:rPr lang="tr-TR" sz="3000" b="1" dirty="0" err="1">
                <a:solidFill>
                  <a:srgbClr val="F08221"/>
                </a:solidFill>
                <a:latin typeface="Arial" panose="020B0604020202020204" pitchFamily="34" charset="0"/>
              </a:rPr>
              <a:t>purch</a:t>
            </a:r>
            <a:r>
              <a:rPr lang="en-US" sz="3000" b="1" dirty="0">
                <a:solidFill>
                  <a:srgbClr val="F08221"/>
                </a:solidFill>
                <a:latin typeface="Arial" panose="020B0604020202020204" pitchFamily="34" charset="0"/>
              </a:rPr>
              <a:t>a</a:t>
            </a:r>
            <a:r>
              <a:rPr lang="tr-TR" sz="3000" b="1" dirty="0">
                <a:solidFill>
                  <a:srgbClr val="F08221"/>
                </a:solidFill>
                <a:latin typeface="Arial" panose="020B0604020202020204" pitchFamily="34" charset="0"/>
              </a:rPr>
              <a:t>ses</a:t>
            </a:r>
            <a:r>
              <a:rPr lang="en-US" sz="3000" b="1" dirty="0">
                <a:solidFill>
                  <a:srgbClr val="F08221"/>
                </a:solidFill>
                <a:latin typeface="Arial" panose="020B0604020202020204" pitchFamily="34" charset="0"/>
              </a:rPr>
              <a:t>/procurement</a:t>
            </a:r>
            <a:r>
              <a:rPr lang="tr-TR" sz="3000" b="1" dirty="0">
                <a:solidFill>
                  <a:srgbClr val="F08221"/>
                </a:solidFill>
                <a:latin typeface="Arial" panose="020B0604020202020204" pitchFamily="34" charset="0"/>
              </a:rPr>
              <a:t>s</a:t>
            </a:r>
            <a:r>
              <a:rPr lang="en-US" b="1" dirty="0"/>
              <a:t> </a:t>
            </a:r>
            <a:r>
              <a:rPr lang="tr-TR" sz="3000" dirty="0" err="1">
                <a:solidFill>
                  <a:srgbClr val="F08221"/>
                </a:solidFill>
                <a:latin typeface="Arial" panose="020B0604020202020204" pitchFamily="34" charset="0"/>
              </a:rPr>
              <a:t>based</a:t>
            </a:r>
            <a:r>
              <a:rPr lang="tr-TR" sz="3000" dirty="0">
                <a:solidFill>
                  <a:srgbClr val="F08221"/>
                </a:solidFill>
                <a:latin typeface="Arial" panose="020B0604020202020204" pitchFamily="34" charset="0"/>
              </a:rPr>
              <a:t> on </a:t>
            </a:r>
            <a:r>
              <a:rPr lang="en-US" sz="3000" dirty="0">
                <a:solidFill>
                  <a:srgbClr val="F08221"/>
                </a:solidFill>
                <a:latin typeface="Arial" panose="020B0604020202020204" pitchFamily="34" charset="0"/>
              </a:rPr>
              <a:t>timely </a:t>
            </a:r>
            <a:endParaRPr lang="tr-TR" sz="3000" dirty="0">
              <a:solidFill>
                <a:srgbClr val="F08221"/>
              </a:solidFill>
              <a:latin typeface="Arial" panose="020B0604020202020204" pitchFamily="34" charset="0"/>
            </a:endParaRPr>
          </a:p>
          <a:p>
            <a:r>
              <a:rPr lang="en-US" sz="3000" dirty="0">
                <a:solidFill>
                  <a:srgbClr val="F08221"/>
                </a:solidFill>
                <a:latin typeface="Arial" panose="020B0604020202020204" pitchFamily="34" charset="0"/>
              </a:rPr>
              <a:t>and</a:t>
            </a:r>
            <a:r>
              <a:rPr lang="en-US" dirty="0"/>
              <a:t> </a:t>
            </a:r>
            <a:r>
              <a:rPr lang="en-US" sz="3000" dirty="0">
                <a:solidFill>
                  <a:srgbClr val="F08221"/>
                </a:solidFill>
                <a:latin typeface="Arial" panose="020B0604020202020204" pitchFamily="34" charset="0"/>
              </a:rPr>
              <a:t>accurate</a:t>
            </a:r>
            <a:r>
              <a:rPr lang="tr-TR" sz="3000" dirty="0">
                <a:solidFill>
                  <a:srgbClr val="F08221"/>
                </a:solidFill>
                <a:latin typeface="Arial" panose="020B0604020202020204" pitchFamily="34" charset="0"/>
              </a:rPr>
              <a:t> </a:t>
            </a:r>
            <a:r>
              <a:rPr lang="tr-TR" sz="3000" dirty="0" err="1">
                <a:solidFill>
                  <a:srgbClr val="F08221"/>
                </a:solidFill>
                <a:latin typeface="Arial" panose="020B0604020202020204" pitchFamily="34" charset="0"/>
              </a:rPr>
              <a:t>need</a:t>
            </a:r>
            <a:r>
              <a:rPr lang="tr-TR" sz="3000" dirty="0">
                <a:solidFill>
                  <a:srgbClr val="F08221"/>
                </a:solidFill>
                <a:latin typeface="Arial" panose="020B0604020202020204" pitchFamily="34" charset="0"/>
              </a:rPr>
              <a:t> </a:t>
            </a:r>
            <a:r>
              <a:rPr lang="en-US" sz="3000" dirty="0" err="1">
                <a:solidFill>
                  <a:srgbClr val="F08221"/>
                </a:solidFill>
                <a:latin typeface="Arial" panose="020B0604020202020204" pitchFamily="34" charset="0"/>
              </a:rPr>
              <a:t>evaluat</a:t>
            </a:r>
            <a:r>
              <a:rPr lang="tr-TR" sz="3000" dirty="0" err="1">
                <a:solidFill>
                  <a:srgbClr val="F08221"/>
                </a:solidFill>
                <a:latin typeface="Arial" panose="020B0604020202020204" pitchFamily="34" charset="0"/>
              </a:rPr>
              <a:t>ion</a:t>
            </a:r>
            <a:r>
              <a:rPr lang="tr-TR" sz="3000" dirty="0">
                <a:solidFill>
                  <a:srgbClr val="F08221"/>
                </a:solidFill>
                <a:latin typeface="Arial" panose="020B0604020202020204" pitchFamily="34" charset="0"/>
              </a:rPr>
              <a:t> </a:t>
            </a:r>
            <a:r>
              <a:rPr lang="en-US" sz="3000" dirty="0">
                <a:solidFill>
                  <a:srgbClr val="F08221"/>
                </a:solidFill>
                <a:latin typeface="Arial" panose="020B0604020202020204" pitchFamily="34" charset="0"/>
              </a:rPr>
              <a:t>provide</a:t>
            </a:r>
            <a:r>
              <a:rPr lang="en-US" dirty="0"/>
              <a:t> </a:t>
            </a:r>
            <a:r>
              <a:rPr lang="en-US" sz="3000" dirty="0">
                <a:solidFill>
                  <a:srgbClr val="F08221"/>
                </a:solidFill>
                <a:latin typeface="Arial" panose="020B0604020202020204" pitchFamily="34" charset="0"/>
              </a:rPr>
              <a:t>the</a:t>
            </a:r>
            <a:r>
              <a:rPr lang="en-US" dirty="0"/>
              <a:t> </a:t>
            </a:r>
            <a:r>
              <a:rPr lang="en-US" sz="3000" dirty="0">
                <a:solidFill>
                  <a:srgbClr val="F08221"/>
                </a:solidFill>
                <a:latin typeface="Arial" panose="020B0604020202020204" pitchFamily="34" charset="0"/>
              </a:rPr>
              <a:t>following</a:t>
            </a:r>
            <a:r>
              <a:rPr lang="en-US" dirty="0"/>
              <a:t> </a:t>
            </a:r>
            <a:r>
              <a:rPr lang="en-US" sz="3000" dirty="0">
                <a:solidFill>
                  <a:srgbClr val="F08221"/>
                </a:solidFill>
                <a:latin typeface="Arial" panose="020B0604020202020204" pitchFamily="34" charset="0"/>
              </a:rPr>
              <a:t>advantages:</a:t>
            </a:r>
            <a:endParaRPr lang="en-US" sz="3000" dirty="0">
              <a:solidFill>
                <a:srgbClr val="F0822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FCA2E58-945A-4C46-8D6F-17F96FC95EA1}"/>
              </a:ext>
            </a:extLst>
          </p:cNvPr>
          <p:cNvSpPr txBox="1"/>
          <p:nvPr/>
        </p:nvSpPr>
        <p:spPr>
          <a:xfrm>
            <a:off x="409073" y="1905490"/>
            <a:ext cx="9071811" cy="2793842"/>
          </a:xfrm>
          <a:prstGeom prst="rect">
            <a:avLst/>
          </a:prstGeom>
          <a:noFill/>
        </p:spPr>
        <p:txBody>
          <a:bodyPr wrap="square" rtlCol="0">
            <a:spAutoFit/>
          </a:bodyPr>
          <a:lstStyle/>
          <a:p>
            <a:pPr marL="342900" indent="-342900">
              <a:lnSpc>
                <a:spcPct val="150000"/>
              </a:lnSpc>
              <a:buBlip>
                <a:blip r:embed="rId3"/>
              </a:buBlip>
            </a:pPr>
            <a:r>
              <a:rPr lang="en-US" sz="2400" dirty="0">
                <a:solidFill>
                  <a:srgbClr val="0767B2"/>
                </a:solidFill>
                <a:latin typeface="Arial" panose="020B0604020202020204" pitchFamily="34" charset="0"/>
              </a:rPr>
              <a:t>Improved patient outcomes,</a:t>
            </a:r>
          </a:p>
          <a:p>
            <a:pPr marL="342900" indent="-342900">
              <a:lnSpc>
                <a:spcPct val="150000"/>
              </a:lnSpc>
              <a:buBlip>
                <a:blip r:embed="rId3"/>
              </a:buBlip>
            </a:pPr>
            <a:r>
              <a:rPr lang="en-US" sz="2400" dirty="0">
                <a:solidFill>
                  <a:srgbClr val="0767B2"/>
                </a:solidFill>
                <a:latin typeface="Arial" panose="020B0604020202020204" pitchFamily="34" charset="0"/>
              </a:rPr>
              <a:t>Lower total-costs</a:t>
            </a:r>
            <a:r>
              <a:rPr lang="en-US" dirty="0"/>
              <a:t> </a:t>
            </a:r>
            <a:r>
              <a:rPr lang="en-US" sz="2400" dirty="0">
                <a:solidFill>
                  <a:srgbClr val="0767B2"/>
                </a:solidFill>
                <a:latin typeface="Arial" panose="020B0604020202020204" pitchFamily="34" charset="0"/>
              </a:rPr>
              <a:t>thanks</a:t>
            </a:r>
            <a:r>
              <a:rPr lang="en-US" dirty="0"/>
              <a:t> </a:t>
            </a:r>
            <a:r>
              <a:rPr lang="en-US" sz="2400" dirty="0">
                <a:solidFill>
                  <a:srgbClr val="0767B2"/>
                </a:solidFill>
                <a:latin typeface="Arial" panose="020B0604020202020204" pitchFamily="34" charset="0"/>
              </a:rPr>
              <a:t>to</a:t>
            </a:r>
            <a:r>
              <a:rPr lang="en-US" dirty="0"/>
              <a:t> </a:t>
            </a:r>
            <a:r>
              <a:rPr lang="en-US" sz="2400" dirty="0">
                <a:solidFill>
                  <a:srgbClr val="0767B2"/>
                </a:solidFill>
                <a:latin typeface="Arial" panose="020B0604020202020204" pitchFamily="34" charset="0"/>
              </a:rPr>
              <a:t>the</a:t>
            </a:r>
            <a:r>
              <a:rPr lang="en-US" dirty="0"/>
              <a:t> </a:t>
            </a:r>
            <a:r>
              <a:rPr lang="en-US" sz="2400" dirty="0">
                <a:solidFill>
                  <a:srgbClr val="0767B2"/>
                </a:solidFill>
                <a:latin typeface="Arial" panose="020B0604020202020204" pitchFamily="34" charset="0"/>
              </a:rPr>
              <a:t>reduced</a:t>
            </a:r>
            <a:r>
              <a:rPr lang="en-US" dirty="0"/>
              <a:t> </a:t>
            </a:r>
            <a:r>
              <a:rPr lang="en-US" sz="2400" dirty="0">
                <a:solidFill>
                  <a:srgbClr val="0767B2"/>
                </a:solidFill>
                <a:latin typeface="Arial" panose="020B0604020202020204" pitchFamily="34" charset="0"/>
              </a:rPr>
              <a:t>complications</a:t>
            </a:r>
            <a:r>
              <a:rPr lang="en-US" dirty="0"/>
              <a:t> </a:t>
            </a:r>
            <a:r>
              <a:rPr lang="en-US" sz="2400" dirty="0">
                <a:solidFill>
                  <a:srgbClr val="0767B2"/>
                </a:solidFill>
                <a:latin typeface="Arial" panose="020B0604020202020204" pitchFamily="34" charset="0"/>
              </a:rPr>
              <a:t>and</a:t>
            </a:r>
            <a:r>
              <a:rPr lang="en-US" dirty="0"/>
              <a:t> </a:t>
            </a:r>
            <a:r>
              <a:rPr lang="en-US" sz="2400" dirty="0">
                <a:solidFill>
                  <a:srgbClr val="0767B2"/>
                </a:solidFill>
                <a:latin typeface="Arial" panose="020B0604020202020204" pitchFamily="34" charset="0"/>
              </a:rPr>
              <a:t>inefficiencies,</a:t>
            </a:r>
          </a:p>
          <a:p>
            <a:pPr marL="342900" indent="-342900">
              <a:lnSpc>
                <a:spcPct val="150000"/>
              </a:lnSpc>
              <a:buBlip>
                <a:blip r:embed="rId3"/>
              </a:buBlip>
            </a:pPr>
            <a:r>
              <a:rPr lang="en-US" sz="2400" dirty="0">
                <a:solidFill>
                  <a:srgbClr val="0767B2"/>
                </a:solidFill>
                <a:latin typeface="Arial" panose="020B0604020202020204" pitchFamily="34" charset="0"/>
              </a:rPr>
              <a:t>More benefits</a:t>
            </a:r>
            <a:r>
              <a:rPr lang="en-US" dirty="0"/>
              <a:t> </a:t>
            </a:r>
            <a:r>
              <a:rPr lang="en-US" sz="2400" dirty="0">
                <a:solidFill>
                  <a:srgbClr val="0767B2"/>
                </a:solidFill>
                <a:latin typeface="Arial" panose="020B0604020202020204" pitchFamily="34" charset="0"/>
              </a:rPr>
              <a:t>for</a:t>
            </a:r>
            <a:r>
              <a:rPr lang="en-US" dirty="0"/>
              <a:t> </a:t>
            </a:r>
            <a:r>
              <a:rPr lang="en-US" sz="2400" dirty="0">
                <a:solidFill>
                  <a:srgbClr val="0767B2"/>
                </a:solidFill>
                <a:latin typeface="Arial" panose="020B0604020202020204" pitchFamily="34" charset="0"/>
              </a:rPr>
              <a:t>healthcare</a:t>
            </a:r>
            <a:r>
              <a:rPr lang="en-US" dirty="0"/>
              <a:t> </a:t>
            </a:r>
            <a:r>
              <a:rPr lang="en-US" sz="2400" dirty="0">
                <a:solidFill>
                  <a:srgbClr val="0767B2"/>
                </a:solidFill>
                <a:latin typeface="Arial" panose="020B0604020202020204" pitchFamily="34" charset="0"/>
              </a:rPr>
              <a:t>professionals</a:t>
            </a:r>
            <a:r>
              <a:rPr lang="en-US" dirty="0"/>
              <a:t> </a:t>
            </a:r>
            <a:r>
              <a:rPr lang="en-US" sz="2400" dirty="0">
                <a:solidFill>
                  <a:srgbClr val="0767B2"/>
                </a:solidFill>
                <a:latin typeface="Arial" panose="020B0604020202020204" pitchFamily="34" charset="0"/>
              </a:rPr>
              <a:t>as</a:t>
            </a:r>
            <a:r>
              <a:rPr lang="en-US" dirty="0"/>
              <a:t> </a:t>
            </a:r>
            <a:r>
              <a:rPr lang="en-US" sz="2400" dirty="0">
                <a:solidFill>
                  <a:srgbClr val="0767B2"/>
                </a:solidFill>
                <a:latin typeface="Arial" panose="020B0604020202020204" pitchFamily="34" charset="0"/>
              </a:rPr>
              <a:t>well</a:t>
            </a:r>
            <a:r>
              <a:rPr lang="en-US" dirty="0"/>
              <a:t> </a:t>
            </a:r>
            <a:r>
              <a:rPr lang="en-US" sz="2400" dirty="0">
                <a:solidFill>
                  <a:srgbClr val="0767B2"/>
                </a:solidFill>
                <a:latin typeface="Arial" panose="020B0604020202020204" pitchFamily="34" charset="0"/>
              </a:rPr>
              <a:t>as</a:t>
            </a:r>
            <a:r>
              <a:rPr lang="en-US" dirty="0"/>
              <a:t> </a:t>
            </a:r>
            <a:r>
              <a:rPr lang="en-US" sz="2400" dirty="0">
                <a:solidFill>
                  <a:srgbClr val="0767B2"/>
                </a:solidFill>
                <a:latin typeface="Arial" panose="020B0604020202020204" pitchFamily="34" charset="0"/>
              </a:rPr>
              <a:t>other</a:t>
            </a:r>
            <a:r>
              <a:rPr lang="en-US" dirty="0"/>
              <a:t> </a:t>
            </a:r>
            <a:r>
              <a:rPr lang="en-US" sz="2400" dirty="0">
                <a:solidFill>
                  <a:srgbClr val="0767B2"/>
                </a:solidFill>
                <a:latin typeface="Arial" panose="020B0604020202020204" pitchFamily="34" charset="0"/>
              </a:rPr>
              <a:t>stakeholders</a:t>
            </a:r>
            <a:r>
              <a:rPr lang="en-US" dirty="0"/>
              <a:t> </a:t>
            </a:r>
            <a:r>
              <a:rPr lang="en-US" sz="2400" dirty="0">
                <a:solidFill>
                  <a:srgbClr val="0767B2"/>
                </a:solidFill>
                <a:latin typeface="Arial" panose="020B0604020202020204" pitchFamily="34" charset="0"/>
              </a:rPr>
              <a:t>such</a:t>
            </a:r>
            <a:r>
              <a:rPr lang="en-US" dirty="0"/>
              <a:t> </a:t>
            </a:r>
            <a:r>
              <a:rPr lang="en-US" sz="2400" dirty="0">
                <a:solidFill>
                  <a:srgbClr val="0767B2"/>
                </a:solidFill>
                <a:latin typeface="Arial" panose="020B0604020202020204" pitchFamily="34" charset="0"/>
              </a:rPr>
              <a:t>as</a:t>
            </a:r>
            <a:r>
              <a:rPr lang="en-US" dirty="0"/>
              <a:t> </a:t>
            </a:r>
            <a:r>
              <a:rPr lang="en-US" sz="2400" dirty="0">
                <a:solidFill>
                  <a:srgbClr val="0767B2"/>
                </a:solidFill>
                <a:latin typeface="Arial" panose="020B0604020202020204" pitchFamily="34" charset="0"/>
              </a:rPr>
              <a:t>purchasers</a:t>
            </a:r>
            <a:r>
              <a:rPr lang="en-US" dirty="0"/>
              <a:t> </a:t>
            </a:r>
            <a:r>
              <a:rPr lang="en-US" sz="2400" dirty="0">
                <a:solidFill>
                  <a:srgbClr val="0767B2"/>
                </a:solidFill>
                <a:latin typeface="Arial" panose="020B0604020202020204" pitchFamily="34" charset="0"/>
              </a:rPr>
              <a:t>and</a:t>
            </a:r>
            <a:r>
              <a:rPr lang="en-US" dirty="0"/>
              <a:t> </a:t>
            </a:r>
            <a:r>
              <a:rPr lang="en-US" sz="2400" dirty="0">
                <a:solidFill>
                  <a:srgbClr val="0767B2"/>
                </a:solidFill>
                <a:latin typeface="Arial" panose="020B0604020202020204" pitchFamily="34" charset="0"/>
              </a:rPr>
              <a:t>suppliers.</a:t>
            </a:r>
          </a:p>
        </p:txBody>
      </p:sp>
    </p:spTree>
    <p:extLst>
      <p:ext uri="{BB962C8B-B14F-4D97-AF65-F5344CB8AC3E}">
        <p14:creationId xmlns:p14="http://schemas.microsoft.com/office/powerpoint/2010/main" val="142103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E1FF39-A39E-2C4A-A6DC-500179CB580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F2CC3C0-AEB4-6940-BB35-F596338CB800}"/>
              </a:ext>
            </a:extLst>
          </p:cNvPr>
          <p:cNvSpPr txBox="1"/>
          <p:nvPr/>
        </p:nvSpPr>
        <p:spPr>
          <a:xfrm>
            <a:off x="2120368" y="6446422"/>
            <a:ext cx="7951264" cy="230832"/>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https://www.bcg.com/publications/2020/procurement-unlocks-value-based-health-care</a:t>
            </a:r>
            <a:endParaRPr lang="en-US" sz="900" i="1" dirty="0">
              <a:solidFill>
                <a:srgbClr val="0767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18642FE-EC73-C944-8748-933B065761AF}"/>
              </a:ext>
            </a:extLst>
          </p:cNvPr>
          <p:cNvSpPr txBox="1"/>
          <p:nvPr/>
        </p:nvSpPr>
        <p:spPr>
          <a:xfrm>
            <a:off x="409073" y="577516"/>
            <a:ext cx="6165470" cy="553998"/>
          </a:xfrm>
          <a:prstGeom prst="rect">
            <a:avLst/>
          </a:prstGeom>
          <a:noFill/>
        </p:spPr>
        <p:txBody>
          <a:bodyPr wrap="none" rtlCol="0">
            <a:spAutoFit/>
          </a:bodyPr>
          <a:lstStyle/>
          <a:p>
            <a:r>
              <a:rPr lang="en-US" sz="3000" dirty="0">
                <a:solidFill>
                  <a:srgbClr val="F08221"/>
                </a:solidFill>
                <a:latin typeface="Arial" panose="020B0604020202020204" pitchFamily="34" charset="0"/>
              </a:rPr>
              <a:t>Examples of</a:t>
            </a:r>
            <a:r>
              <a:rPr lang="en-US"/>
              <a:t> </a:t>
            </a:r>
            <a:r>
              <a:rPr lang="en-US" sz="3000" dirty="0">
                <a:solidFill>
                  <a:srgbClr val="F08221"/>
                </a:solidFill>
                <a:latin typeface="Arial" panose="020B0604020202020204" pitchFamily="34" charset="0"/>
              </a:rPr>
              <a:t>System</a:t>
            </a:r>
            <a:r>
              <a:rPr lang="en-US"/>
              <a:t> </a:t>
            </a:r>
            <a:r>
              <a:rPr lang="en-US" sz="3000" dirty="0">
                <a:solidFill>
                  <a:srgbClr val="F08221"/>
                </a:solidFill>
                <a:latin typeface="Arial" panose="020B0604020202020204" pitchFamily="34" charset="0"/>
              </a:rPr>
              <a:t>Application: </a:t>
            </a:r>
            <a:r>
              <a:rPr lang="en-US" sz="3000" b="1" dirty="0">
                <a:solidFill>
                  <a:srgbClr val="F08221"/>
                </a:solidFill>
                <a:latin typeface="Arial" panose="020B0604020202020204" pitchFamily="34" charset="0"/>
              </a:rPr>
              <a:t>Wales</a:t>
            </a:r>
            <a:endParaRPr lang="en-US" sz="3000" b="1" dirty="0">
              <a:solidFill>
                <a:srgbClr val="F0822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145B262-2840-9244-9C92-2DA4069AAF5F}"/>
              </a:ext>
            </a:extLst>
          </p:cNvPr>
          <p:cNvSpPr txBox="1"/>
          <p:nvPr/>
        </p:nvSpPr>
        <p:spPr>
          <a:xfrm>
            <a:off x="409073" y="2093494"/>
            <a:ext cx="5293895" cy="2677656"/>
          </a:xfrm>
          <a:prstGeom prst="rect">
            <a:avLst/>
          </a:prstGeom>
          <a:noFill/>
        </p:spPr>
        <p:txBody>
          <a:bodyPr wrap="square" rtlCol="0">
            <a:spAutoFit/>
          </a:bodyPr>
          <a:lstStyle/>
          <a:p>
            <a:r>
              <a:rPr lang="en-US" sz="2400" b="1" dirty="0">
                <a:solidFill>
                  <a:srgbClr val="0767B2"/>
                </a:solidFill>
                <a:latin typeface="Arial" panose="020B0604020202020204" pitchFamily="34" charset="0"/>
              </a:rPr>
              <a:t>NHS Wales (Wales</a:t>
            </a:r>
            <a:r>
              <a:rPr lang="en-US" dirty="0"/>
              <a:t> </a:t>
            </a:r>
            <a:r>
              <a:rPr lang="en-US" sz="2400" b="1" dirty="0">
                <a:solidFill>
                  <a:srgbClr val="0767B2"/>
                </a:solidFill>
                <a:latin typeface="Arial" panose="020B0604020202020204" pitchFamily="34" charset="0"/>
              </a:rPr>
              <a:t>National</a:t>
            </a:r>
            <a:r>
              <a:rPr lang="en-US" dirty="0"/>
              <a:t> </a:t>
            </a:r>
            <a:r>
              <a:rPr lang="en-US" sz="2400" b="1" dirty="0">
                <a:solidFill>
                  <a:srgbClr val="0767B2"/>
                </a:solidFill>
                <a:latin typeface="Arial" panose="020B0604020202020204" pitchFamily="34" charset="0"/>
              </a:rPr>
              <a:t>Health</a:t>
            </a:r>
            <a:r>
              <a:rPr lang="en-US" dirty="0"/>
              <a:t> </a:t>
            </a:r>
            <a:r>
              <a:rPr lang="en-US" sz="2400" b="1" dirty="0">
                <a:solidFill>
                  <a:srgbClr val="0767B2"/>
                </a:solidFill>
                <a:latin typeface="Arial" panose="020B0604020202020204" pitchFamily="34" charset="0"/>
              </a:rPr>
              <a:t>Service)</a:t>
            </a:r>
            <a:r>
              <a:rPr lang="en-US" dirty="0"/>
              <a:t> </a:t>
            </a:r>
            <a:r>
              <a:rPr lang="en-US" sz="2400" dirty="0">
                <a:solidFill>
                  <a:srgbClr val="0767B2"/>
                </a:solidFill>
                <a:latin typeface="Arial" panose="020B0604020202020204" pitchFamily="34" charset="0"/>
              </a:rPr>
              <a:t>is the first</a:t>
            </a:r>
            <a:r>
              <a:rPr lang="en-US" dirty="0"/>
              <a:t> </a:t>
            </a:r>
            <a:r>
              <a:rPr lang="en-US" sz="2400" dirty="0">
                <a:solidFill>
                  <a:srgbClr val="0767B2"/>
                </a:solidFill>
                <a:latin typeface="Arial" panose="020B0604020202020204" pitchFamily="34" charset="0"/>
              </a:rPr>
              <a:t>healthcare system</a:t>
            </a:r>
            <a:r>
              <a:rPr lang="en-US" dirty="0"/>
              <a:t> </a:t>
            </a:r>
            <a:r>
              <a:rPr lang="en-US" sz="2400" dirty="0">
                <a:solidFill>
                  <a:srgbClr val="0767B2"/>
                </a:solidFill>
                <a:latin typeface="Arial" panose="020B0604020202020204" pitchFamily="34" charset="0"/>
              </a:rPr>
              <a:t>to systematically</a:t>
            </a:r>
            <a:r>
              <a:rPr lang="en-US" dirty="0"/>
              <a:t> </a:t>
            </a:r>
            <a:r>
              <a:rPr lang="en-US" sz="2400" dirty="0">
                <a:solidFill>
                  <a:srgbClr val="0767B2"/>
                </a:solidFill>
                <a:latin typeface="Arial" panose="020B0604020202020204" pitchFamily="34" charset="0"/>
              </a:rPr>
              <a:t>apply</a:t>
            </a:r>
            <a:r>
              <a:rPr lang="en-US" dirty="0"/>
              <a:t> </a:t>
            </a:r>
            <a:r>
              <a:rPr lang="en-US" sz="2400" dirty="0">
                <a:solidFill>
                  <a:srgbClr val="0767B2"/>
                </a:solidFill>
                <a:latin typeface="Arial" panose="020B0604020202020204" pitchFamily="34" charset="0"/>
              </a:rPr>
              <a:t>value-based</a:t>
            </a:r>
            <a:r>
              <a:rPr lang="en-US" dirty="0"/>
              <a:t> </a:t>
            </a:r>
            <a:r>
              <a:rPr lang="en-US" sz="2400" dirty="0">
                <a:solidFill>
                  <a:srgbClr val="0767B2"/>
                </a:solidFill>
                <a:latin typeface="Arial" panose="020B0604020202020204" pitchFamily="34" charset="0"/>
              </a:rPr>
              <a:t>procurement</a:t>
            </a:r>
            <a:r>
              <a:rPr lang="en-US" dirty="0"/>
              <a:t> </a:t>
            </a:r>
            <a:r>
              <a:rPr lang="en-US" sz="2400" dirty="0">
                <a:solidFill>
                  <a:srgbClr val="0767B2"/>
                </a:solidFill>
                <a:latin typeface="Arial" panose="020B0604020202020204" pitchFamily="34" charset="0"/>
              </a:rPr>
              <a:t>to</a:t>
            </a:r>
            <a:r>
              <a:rPr lang="en-US" dirty="0"/>
              <a:t> </a:t>
            </a:r>
            <a:r>
              <a:rPr lang="en-US" sz="2400" dirty="0">
                <a:solidFill>
                  <a:srgbClr val="0767B2"/>
                </a:solidFill>
                <a:latin typeface="Arial" panose="020B0604020202020204" pitchFamily="34" charset="0"/>
              </a:rPr>
              <a:t>large</a:t>
            </a:r>
            <a:r>
              <a:rPr lang="en-US" dirty="0"/>
              <a:t> </a:t>
            </a:r>
            <a:r>
              <a:rPr lang="en-US" sz="2400" dirty="0">
                <a:solidFill>
                  <a:srgbClr val="0767B2"/>
                </a:solidFill>
                <a:latin typeface="Arial" panose="020B0604020202020204" pitchFamily="34" charset="0"/>
              </a:rPr>
              <a:t>central</a:t>
            </a:r>
            <a:r>
              <a:rPr lang="en-US" dirty="0"/>
              <a:t> </a:t>
            </a:r>
            <a:r>
              <a:rPr lang="en-US" sz="2400" dirty="0">
                <a:solidFill>
                  <a:srgbClr val="0767B2"/>
                </a:solidFill>
                <a:latin typeface="Arial" panose="020B0604020202020204" pitchFamily="34" charset="0"/>
              </a:rPr>
              <a:t>tenders</a:t>
            </a:r>
            <a:r>
              <a:rPr lang="en-US" dirty="0"/>
              <a:t> </a:t>
            </a:r>
            <a:r>
              <a:rPr lang="en-US" sz="2400" dirty="0">
                <a:solidFill>
                  <a:srgbClr val="0767B2"/>
                </a:solidFill>
                <a:latin typeface="Arial" panose="020B0604020202020204" pitchFamily="34" charset="0"/>
              </a:rPr>
              <a:t>in order to</a:t>
            </a:r>
            <a:r>
              <a:rPr lang="en-US" dirty="0"/>
              <a:t> </a:t>
            </a:r>
            <a:r>
              <a:rPr lang="en-US" sz="2400" dirty="0">
                <a:solidFill>
                  <a:srgbClr val="0767B2"/>
                </a:solidFill>
                <a:latin typeface="Arial" panose="020B0604020202020204" pitchFamily="34" charset="0"/>
              </a:rPr>
              <a:t>integrate</a:t>
            </a:r>
            <a:r>
              <a:rPr lang="en-US" dirty="0"/>
              <a:t> </a:t>
            </a:r>
            <a:r>
              <a:rPr lang="en-US" sz="2400" dirty="0">
                <a:solidFill>
                  <a:srgbClr val="0767B2"/>
                </a:solidFill>
                <a:latin typeface="Arial" panose="020B0604020202020204" pitchFamily="34" charset="0"/>
              </a:rPr>
              <a:t>and</a:t>
            </a:r>
            <a:r>
              <a:rPr lang="en-US" dirty="0"/>
              <a:t> </a:t>
            </a:r>
            <a:r>
              <a:rPr lang="en-US" sz="2400" dirty="0">
                <a:solidFill>
                  <a:srgbClr val="0767B2"/>
                </a:solidFill>
                <a:latin typeface="Arial" panose="020B0604020202020204" pitchFamily="34" charset="0"/>
              </a:rPr>
              <a:t>improve</a:t>
            </a:r>
            <a:r>
              <a:rPr lang="en-US" dirty="0"/>
              <a:t> </a:t>
            </a:r>
            <a:r>
              <a:rPr lang="en-US" sz="2400" dirty="0">
                <a:solidFill>
                  <a:srgbClr val="0767B2"/>
                </a:solidFill>
                <a:latin typeface="Arial" panose="020B0604020202020204" pitchFamily="34" charset="0"/>
              </a:rPr>
              <a:t>care</a:t>
            </a:r>
            <a:r>
              <a:rPr lang="en-US" dirty="0"/>
              <a:t> </a:t>
            </a:r>
            <a:r>
              <a:rPr lang="en-US" sz="2400" dirty="0">
                <a:solidFill>
                  <a:srgbClr val="0767B2"/>
                </a:solidFill>
                <a:latin typeface="Arial" panose="020B0604020202020204" pitchFamily="34" charset="0"/>
              </a:rPr>
              <a:t>in</a:t>
            </a:r>
            <a:r>
              <a:rPr lang="en-US" dirty="0"/>
              <a:t> </a:t>
            </a:r>
            <a:r>
              <a:rPr lang="en-US" sz="2400" dirty="0">
                <a:solidFill>
                  <a:srgbClr val="0767B2"/>
                </a:solidFill>
                <a:latin typeface="Arial" panose="020B0604020202020204" pitchFamily="34" charset="0"/>
              </a:rPr>
              <a:t>areas</a:t>
            </a:r>
            <a:r>
              <a:rPr lang="en-US" dirty="0"/>
              <a:t> </a:t>
            </a:r>
            <a:r>
              <a:rPr lang="en-US" sz="2400" dirty="0">
                <a:solidFill>
                  <a:srgbClr val="0767B2"/>
                </a:solidFill>
                <a:latin typeface="Arial" panose="020B0604020202020204" pitchFamily="34" charset="0"/>
              </a:rPr>
              <a:t>such as</a:t>
            </a:r>
            <a:r>
              <a:rPr lang="en-US" dirty="0"/>
              <a:t> </a:t>
            </a:r>
            <a:r>
              <a:rPr lang="en-US" sz="2400" dirty="0">
                <a:solidFill>
                  <a:srgbClr val="0767B2"/>
                </a:solidFill>
                <a:latin typeface="Arial" panose="020B0604020202020204" pitchFamily="34" charset="0"/>
              </a:rPr>
              <a:t>blood</a:t>
            </a:r>
            <a:r>
              <a:rPr lang="en-US" dirty="0"/>
              <a:t> </a:t>
            </a:r>
            <a:r>
              <a:rPr lang="en-US" sz="2400" dirty="0">
                <a:solidFill>
                  <a:srgbClr val="0767B2"/>
                </a:solidFill>
                <a:latin typeface="Arial" panose="020B0604020202020204" pitchFamily="34" charset="0"/>
              </a:rPr>
              <a:t>thinning</a:t>
            </a:r>
            <a:r>
              <a:rPr lang="en-US" dirty="0"/>
              <a:t> </a:t>
            </a:r>
            <a:r>
              <a:rPr lang="en-US" sz="2400" dirty="0">
                <a:solidFill>
                  <a:srgbClr val="0767B2"/>
                </a:solidFill>
                <a:latin typeface="Arial" panose="020B0604020202020204" pitchFamily="34" charset="0"/>
              </a:rPr>
              <a:t>and</a:t>
            </a:r>
            <a:r>
              <a:rPr lang="en-US" dirty="0"/>
              <a:t> </a:t>
            </a:r>
            <a:r>
              <a:rPr lang="en-US" sz="2400" dirty="0">
                <a:solidFill>
                  <a:srgbClr val="0767B2"/>
                </a:solidFill>
                <a:latin typeface="Arial" panose="020B0604020202020204" pitchFamily="34" charset="0"/>
              </a:rPr>
              <a:t>wound</a:t>
            </a:r>
            <a:r>
              <a:rPr lang="en-US" dirty="0"/>
              <a:t> </a:t>
            </a:r>
            <a:r>
              <a:rPr lang="en-US" sz="2400" dirty="0">
                <a:solidFill>
                  <a:srgbClr val="0767B2"/>
                </a:solidFill>
                <a:latin typeface="Arial" panose="020B0604020202020204" pitchFamily="34" charset="0"/>
              </a:rPr>
              <a:t>management.</a:t>
            </a:r>
            <a:endParaRPr lang="en-US" sz="2400" dirty="0">
              <a:solidFill>
                <a:srgbClr val="0767B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8D3E0A1-FAFA-154A-AA22-144EF88A99DB}"/>
              </a:ext>
            </a:extLst>
          </p:cNvPr>
          <p:cNvPicPr>
            <a:picLocks noChangeAspect="1"/>
          </p:cNvPicPr>
          <p:nvPr/>
        </p:nvPicPr>
        <p:blipFill>
          <a:blip r:embed="rId3"/>
          <a:stretch>
            <a:fillRect/>
          </a:stretch>
        </p:blipFill>
        <p:spPr>
          <a:xfrm>
            <a:off x="6489034" y="1551948"/>
            <a:ext cx="4902200" cy="3594100"/>
          </a:xfrm>
          <a:prstGeom prst="rect">
            <a:avLst/>
          </a:prstGeom>
        </p:spPr>
      </p:pic>
      <p:pic>
        <p:nvPicPr>
          <p:cNvPr id="11" name="Picture 10">
            <a:extLst>
              <a:ext uri="{FF2B5EF4-FFF2-40B4-BE49-F238E27FC236}">
                <a16:creationId xmlns:a16="http://schemas.microsoft.com/office/drawing/2014/main" id="{4A40A3B7-F189-ED47-9D6E-DBBDEBF430EA}"/>
              </a:ext>
            </a:extLst>
          </p:cNvPr>
          <p:cNvPicPr>
            <a:picLocks noChangeAspect="1"/>
          </p:cNvPicPr>
          <p:nvPr/>
        </p:nvPicPr>
        <p:blipFill>
          <a:blip r:embed="rId4"/>
          <a:stretch>
            <a:fillRect/>
          </a:stretch>
        </p:blipFill>
        <p:spPr>
          <a:xfrm>
            <a:off x="5958974" y="3738540"/>
            <a:ext cx="2463800" cy="2400300"/>
          </a:xfrm>
          <a:prstGeom prst="rect">
            <a:avLst/>
          </a:prstGeom>
        </p:spPr>
      </p:pic>
      <p:sp>
        <p:nvSpPr>
          <p:cNvPr id="12" name="TextBox 11">
            <a:extLst>
              <a:ext uri="{FF2B5EF4-FFF2-40B4-BE49-F238E27FC236}">
                <a16:creationId xmlns:a16="http://schemas.microsoft.com/office/drawing/2014/main" id="{B9282114-ABC3-9A40-B169-77AEBE262164}"/>
              </a:ext>
            </a:extLst>
          </p:cNvPr>
          <p:cNvSpPr txBox="1"/>
          <p:nvPr/>
        </p:nvSpPr>
        <p:spPr>
          <a:xfrm>
            <a:off x="6953084" y="2145366"/>
            <a:ext cx="3999500" cy="2062103"/>
          </a:xfrm>
          <a:prstGeom prst="rect">
            <a:avLst/>
          </a:prstGeom>
          <a:noFill/>
        </p:spPr>
        <p:txBody>
          <a:bodyPr wrap="square" rtlCol="0">
            <a:spAutoFit/>
          </a:bodyPr>
          <a:lstStyle/>
          <a:p>
            <a:pPr algn="r"/>
            <a:r>
              <a:rPr lang="en-US" sz="1600" dirty="0">
                <a:solidFill>
                  <a:schemeClr val="bg1"/>
                </a:solidFill>
                <a:latin typeface="Arial" panose="020B0604020202020204" pitchFamily="34" charset="0"/>
              </a:rPr>
              <a:t>If you buy cheap, you buy twice. Lowest-price procurement leads to short-term consideration of the product in isolation from its use. Instead, we need suppliers to become more broadly involved in fixing our most urgent care pathway pain points, looking at efficacy, efficiency, and impact on patient outcomes. </a:t>
            </a:r>
            <a:endParaRPr lang="en-US" sz="16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8441794-362C-F84A-85A9-3934ECAB98AF}"/>
              </a:ext>
            </a:extLst>
          </p:cNvPr>
          <p:cNvSpPr txBox="1"/>
          <p:nvPr/>
        </p:nvSpPr>
        <p:spPr>
          <a:xfrm>
            <a:off x="8223486" y="5074489"/>
            <a:ext cx="2351991" cy="553998"/>
          </a:xfrm>
          <a:prstGeom prst="rect">
            <a:avLst/>
          </a:prstGeom>
          <a:noFill/>
        </p:spPr>
        <p:txBody>
          <a:bodyPr wrap="none" rtlCol="0">
            <a:spAutoFit/>
          </a:bodyPr>
          <a:lstStyle/>
          <a:p>
            <a:r>
              <a:rPr lang="en-US" sz="1200" dirty="0">
                <a:solidFill>
                  <a:srgbClr val="0767B2"/>
                </a:solidFill>
                <a:latin typeface="Arial" panose="020B0604020202020204" pitchFamily="34" charset="0"/>
              </a:rPr>
              <a:t>Head of Sourcing at NHS Wales</a:t>
            </a:r>
            <a:endParaRPr lang="en-US" sz="1200" dirty="0">
              <a:solidFill>
                <a:srgbClr val="0767B2"/>
              </a:solidFill>
              <a:latin typeface="Arial" panose="020B0604020202020204" pitchFamily="34" charset="0"/>
              <a:cs typeface="Arial" panose="020B0604020202020204" pitchFamily="34" charset="0"/>
            </a:endParaRPr>
          </a:p>
          <a:p>
            <a:r>
              <a:rPr lang="en-US" b="1" dirty="0">
                <a:solidFill>
                  <a:srgbClr val="0767B2"/>
                </a:solidFill>
                <a:latin typeface="Arial" panose="020B0604020202020204" pitchFamily="34" charset="0"/>
              </a:rPr>
              <a:t>Andy SMALLWOOD</a:t>
            </a:r>
            <a:endParaRPr lang="en-US" b="1" dirty="0">
              <a:solidFill>
                <a:srgbClr val="0767B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39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9FD98B-9BCE-884E-82B8-99DA28F59FCD}"/>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A6C1FD4-CB18-0348-B003-B61EE91141A7}"/>
              </a:ext>
            </a:extLst>
          </p:cNvPr>
          <p:cNvSpPr txBox="1"/>
          <p:nvPr/>
        </p:nvSpPr>
        <p:spPr>
          <a:xfrm>
            <a:off x="308407" y="2722855"/>
            <a:ext cx="8983100" cy="2631490"/>
          </a:xfrm>
          <a:prstGeom prst="rect">
            <a:avLst/>
          </a:prstGeom>
          <a:noFill/>
        </p:spPr>
        <p:txBody>
          <a:bodyPr wrap="none" rtlCol="0">
            <a:spAutoFit/>
          </a:bodyPr>
          <a:lstStyle/>
          <a:p>
            <a:r>
              <a:rPr lang="en-US" sz="5500" b="1" dirty="0">
                <a:solidFill>
                  <a:srgbClr val="F08221"/>
                </a:solidFill>
                <a:latin typeface="Arial" panose="020B0604020202020204" pitchFamily="34" charset="0"/>
              </a:rPr>
              <a:t>Need for</a:t>
            </a:r>
            <a:endParaRPr lang="en-US" sz="5500" b="1" dirty="0">
              <a:solidFill>
                <a:srgbClr val="F08221"/>
              </a:solidFill>
              <a:latin typeface="Arial" panose="020B0604020202020204" pitchFamily="34" charset="0"/>
              <a:cs typeface="Arial" panose="020B0604020202020204" pitchFamily="34" charset="0"/>
            </a:endParaRPr>
          </a:p>
          <a:p>
            <a:r>
              <a:rPr lang="en-US" sz="5500" b="1" dirty="0">
                <a:solidFill>
                  <a:srgbClr val="F08221"/>
                </a:solidFill>
                <a:latin typeface="Arial" panose="020B0604020202020204" pitchFamily="34" charset="0"/>
              </a:rPr>
              <a:t>Value-Based</a:t>
            </a:r>
            <a:r>
              <a:rPr lang="tr-TR" sz="5500" b="1" dirty="0">
                <a:solidFill>
                  <a:srgbClr val="F08221"/>
                </a:solidFill>
                <a:latin typeface="Arial" panose="020B0604020202020204" pitchFamily="34" charset="0"/>
              </a:rPr>
              <a:t> </a:t>
            </a:r>
            <a:r>
              <a:rPr lang="en-US" sz="5500" b="1" dirty="0">
                <a:solidFill>
                  <a:srgbClr val="F08221"/>
                </a:solidFill>
                <a:latin typeface="Arial" panose="020B0604020202020204" pitchFamily="34" charset="0"/>
              </a:rPr>
              <a:t>Procurement</a:t>
            </a:r>
            <a:r>
              <a:rPr lang="en-US" dirty="0"/>
              <a:t> </a:t>
            </a:r>
            <a:br>
              <a:rPr lang="tr-TR" dirty="0"/>
            </a:br>
            <a:r>
              <a:rPr lang="en-US" sz="5500" b="1" dirty="0">
                <a:solidFill>
                  <a:srgbClr val="F08221"/>
                </a:solidFill>
                <a:latin typeface="Arial" panose="020B0604020202020204" pitchFamily="34" charset="0"/>
              </a:rPr>
              <a:t>in Health</a:t>
            </a:r>
            <a:r>
              <a:rPr lang="tr-TR" sz="5500" b="1" dirty="0">
                <a:solidFill>
                  <a:srgbClr val="F08221"/>
                </a:solidFill>
                <a:latin typeface="Arial" panose="020B0604020202020204" pitchFamily="34" charset="0"/>
              </a:rPr>
              <a:t>c</a:t>
            </a:r>
            <a:r>
              <a:rPr lang="en-US" sz="5500" b="1" dirty="0">
                <a:solidFill>
                  <a:srgbClr val="F08221"/>
                </a:solidFill>
                <a:latin typeface="Arial" panose="020B0604020202020204" pitchFamily="34" charset="0"/>
              </a:rPr>
              <a:t>are</a:t>
            </a:r>
            <a:r>
              <a:rPr lang="tr-TR" sz="5500" b="1" dirty="0">
                <a:solidFill>
                  <a:srgbClr val="F08221"/>
                </a:solidFill>
                <a:latin typeface="Arial" panose="020B0604020202020204" pitchFamily="34" charset="0"/>
              </a:rPr>
              <a:t> </a:t>
            </a:r>
            <a:r>
              <a:rPr lang="en-US" sz="5500" b="1" dirty="0">
                <a:solidFill>
                  <a:srgbClr val="F08221"/>
                </a:solidFill>
                <a:latin typeface="Arial" panose="020B0604020202020204" pitchFamily="34" charset="0"/>
              </a:rPr>
              <a:t>in Turkey</a:t>
            </a:r>
            <a:endParaRPr lang="en-US" sz="5500" b="1" dirty="0">
              <a:solidFill>
                <a:srgbClr val="F082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85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1A2A2B-1F2E-1A4F-8845-D662F2BAD7B1}"/>
              </a:ext>
            </a:extLst>
          </p:cNvPr>
          <p:cNvPicPr>
            <a:picLocks noChangeAspect="1"/>
          </p:cNvPicPr>
          <p:nvPr/>
        </p:nvPicPr>
        <p:blipFill>
          <a:blip r:embed="rId2"/>
          <a:stretch>
            <a:fillRect/>
          </a:stretch>
        </p:blipFill>
        <p:spPr>
          <a:xfrm>
            <a:off x="0" y="17834"/>
            <a:ext cx="12192000" cy="6858000"/>
          </a:xfrm>
          <a:prstGeom prst="rect">
            <a:avLst/>
          </a:prstGeom>
        </p:spPr>
      </p:pic>
      <p:sp>
        <p:nvSpPr>
          <p:cNvPr id="5" name="TextBox 4">
            <a:extLst>
              <a:ext uri="{FF2B5EF4-FFF2-40B4-BE49-F238E27FC236}">
                <a16:creationId xmlns:a16="http://schemas.microsoft.com/office/drawing/2014/main" id="{3467D36D-FD1D-AE48-AA7B-6C4861EF31C8}"/>
              </a:ext>
            </a:extLst>
          </p:cNvPr>
          <p:cNvSpPr txBox="1"/>
          <p:nvPr/>
        </p:nvSpPr>
        <p:spPr>
          <a:xfrm>
            <a:off x="2120368" y="6464256"/>
            <a:ext cx="7951264" cy="230832"/>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OECD Data</a:t>
            </a:r>
            <a:endParaRPr lang="en-US" sz="900" i="1" dirty="0">
              <a:solidFill>
                <a:srgbClr val="0767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4854986-40E3-AF4B-82B8-F34CE256524F}"/>
              </a:ext>
            </a:extLst>
          </p:cNvPr>
          <p:cNvSpPr txBox="1"/>
          <p:nvPr/>
        </p:nvSpPr>
        <p:spPr>
          <a:xfrm>
            <a:off x="409073" y="577516"/>
            <a:ext cx="10030695" cy="553998"/>
          </a:xfrm>
          <a:prstGeom prst="rect">
            <a:avLst/>
          </a:prstGeom>
          <a:noFill/>
        </p:spPr>
        <p:txBody>
          <a:bodyPr wrap="none" rtlCol="0">
            <a:spAutoFit/>
          </a:bodyPr>
          <a:lstStyle/>
          <a:p>
            <a:r>
              <a:rPr lang="en-US" sz="3000" b="1" dirty="0">
                <a:solidFill>
                  <a:srgbClr val="F08221"/>
                </a:solidFill>
                <a:latin typeface="Arial" panose="020B0604020202020204" pitchFamily="34" charset="0"/>
              </a:rPr>
              <a:t>As Expenses</a:t>
            </a:r>
            <a:r>
              <a:rPr lang="en-US"/>
              <a:t> </a:t>
            </a:r>
            <a:r>
              <a:rPr lang="en-US" sz="3000" b="1" dirty="0">
                <a:solidFill>
                  <a:srgbClr val="F08221"/>
                </a:solidFill>
                <a:latin typeface="Arial" panose="020B0604020202020204" pitchFamily="34" charset="0"/>
              </a:rPr>
              <a:t>Increase,</a:t>
            </a:r>
            <a:r>
              <a:rPr lang="en-US"/>
              <a:t> </a:t>
            </a:r>
            <a:r>
              <a:rPr lang="en-US" sz="3000" b="1" dirty="0">
                <a:solidFill>
                  <a:srgbClr val="F08221"/>
                </a:solidFill>
                <a:latin typeface="Arial" panose="020B0604020202020204" pitchFamily="34" charset="0"/>
              </a:rPr>
              <a:t>the Share Allocated to Health</a:t>
            </a:r>
            <a:r>
              <a:rPr lang="en-US"/>
              <a:t> </a:t>
            </a:r>
            <a:r>
              <a:rPr lang="en-US" sz="3000" b="1" dirty="0">
                <a:solidFill>
                  <a:srgbClr val="F08221"/>
                </a:solidFill>
                <a:latin typeface="Arial" panose="020B0604020202020204" pitchFamily="34" charset="0"/>
              </a:rPr>
              <a:t>Decreases</a:t>
            </a:r>
            <a:endParaRPr lang="en-US" sz="3000" b="1" dirty="0">
              <a:solidFill>
                <a:srgbClr val="F0822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249EBFE-583E-714A-8410-9E136A23F62D}"/>
              </a:ext>
            </a:extLst>
          </p:cNvPr>
          <p:cNvSpPr txBox="1"/>
          <p:nvPr/>
        </p:nvSpPr>
        <p:spPr>
          <a:xfrm>
            <a:off x="217171" y="2262127"/>
            <a:ext cx="4888564" cy="3016210"/>
          </a:xfrm>
          <a:prstGeom prst="rect">
            <a:avLst/>
          </a:prstGeom>
          <a:noFill/>
        </p:spPr>
        <p:txBody>
          <a:bodyPr wrap="square" rtlCol="0">
            <a:spAutoFit/>
          </a:bodyPr>
          <a:lstStyle/>
          <a:p>
            <a:pPr marL="285750" indent="-285750">
              <a:spcBef>
                <a:spcPts val="600"/>
              </a:spcBef>
              <a:spcAft>
                <a:spcPts val="600"/>
              </a:spcAft>
              <a:buBlip>
                <a:blip r:embed="rId3"/>
              </a:buBlip>
            </a:pPr>
            <a:r>
              <a:rPr lang="en-US" sz="2000" dirty="0">
                <a:solidFill>
                  <a:srgbClr val="0767B2"/>
                </a:solidFill>
                <a:latin typeface="Arial" panose="020B0604020202020204" pitchFamily="34" charset="0"/>
              </a:rPr>
              <a:t>As</a:t>
            </a:r>
            <a:r>
              <a:rPr lang="en-US"/>
              <a:t> </a:t>
            </a:r>
            <a:r>
              <a:rPr lang="en-US" sz="2000" dirty="0">
                <a:solidFill>
                  <a:srgbClr val="0767B2"/>
                </a:solidFill>
                <a:latin typeface="Arial" panose="020B0604020202020204" pitchFamily="34" charset="0"/>
              </a:rPr>
              <a:t>the negative</a:t>
            </a:r>
            <a:r>
              <a:rPr lang="en-US"/>
              <a:t> </a:t>
            </a:r>
            <a:r>
              <a:rPr lang="en-US" sz="2000" dirty="0">
                <a:solidFill>
                  <a:srgbClr val="0767B2"/>
                </a:solidFill>
                <a:latin typeface="Arial" panose="020B0604020202020204" pitchFamily="34" charset="0"/>
              </a:rPr>
              <a:t>impact of</a:t>
            </a:r>
            <a:r>
              <a:rPr lang="en-US"/>
              <a:t> </a:t>
            </a:r>
            <a:r>
              <a:rPr lang="en-US" sz="2000" dirty="0">
                <a:solidFill>
                  <a:srgbClr val="0767B2"/>
                </a:solidFill>
                <a:latin typeface="Arial" panose="020B0604020202020204" pitchFamily="34" charset="0"/>
              </a:rPr>
              <a:t>demographic indicators</a:t>
            </a:r>
            <a:r>
              <a:rPr lang="en-US"/>
              <a:t> </a:t>
            </a:r>
            <a:r>
              <a:rPr lang="en-US" sz="2000" dirty="0">
                <a:solidFill>
                  <a:srgbClr val="0767B2"/>
                </a:solidFill>
                <a:latin typeface="Arial" panose="020B0604020202020204" pitchFamily="34" charset="0"/>
              </a:rPr>
              <a:t>(e.g. population, aging)</a:t>
            </a:r>
            <a:r>
              <a:rPr lang="en-US"/>
              <a:t> </a:t>
            </a:r>
            <a:r>
              <a:rPr lang="en-US" sz="2000" dirty="0">
                <a:solidFill>
                  <a:srgbClr val="0767B2"/>
                </a:solidFill>
                <a:latin typeface="Arial" panose="020B0604020202020204" pitchFamily="34" charset="0"/>
              </a:rPr>
              <a:t>and</a:t>
            </a:r>
            <a:r>
              <a:rPr lang="en-US"/>
              <a:t> </a:t>
            </a:r>
            <a:r>
              <a:rPr lang="en-US" sz="2000" dirty="0">
                <a:solidFill>
                  <a:srgbClr val="0767B2"/>
                </a:solidFill>
                <a:latin typeface="Arial" panose="020B0604020202020204" pitchFamily="34" charset="0"/>
              </a:rPr>
              <a:t>data</a:t>
            </a:r>
            <a:r>
              <a:rPr lang="en-US"/>
              <a:t> </a:t>
            </a:r>
            <a:r>
              <a:rPr lang="en-US" sz="2000" dirty="0">
                <a:solidFill>
                  <a:srgbClr val="0767B2"/>
                </a:solidFill>
                <a:latin typeface="Arial" panose="020B0604020202020204" pitchFamily="34" charset="0"/>
              </a:rPr>
              <a:t>(e.g. epidemiology, increasing disease burdens)</a:t>
            </a:r>
            <a:r>
              <a:rPr lang="en-US"/>
              <a:t> </a:t>
            </a:r>
            <a:r>
              <a:rPr lang="en-US" sz="2000" dirty="0">
                <a:solidFill>
                  <a:srgbClr val="0767B2"/>
                </a:solidFill>
                <a:latin typeface="Arial" panose="020B0604020202020204" pitchFamily="34" charset="0"/>
              </a:rPr>
              <a:t>on the</a:t>
            </a:r>
            <a:r>
              <a:rPr lang="en-US"/>
              <a:t> </a:t>
            </a:r>
            <a:r>
              <a:rPr lang="en-US" sz="2000" dirty="0">
                <a:solidFill>
                  <a:srgbClr val="0767B2"/>
                </a:solidFill>
                <a:latin typeface="Arial" panose="020B0604020202020204" pitchFamily="34" charset="0"/>
              </a:rPr>
              <a:t>health</a:t>
            </a:r>
            <a:r>
              <a:rPr lang="en-US"/>
              <a:t> </a:t>
            </a:r>
            <a:r>
              <a:rPr lang="en-US" sz="2000" dirty="0">
                <a:solidFill>
                  <a:srgbClr val="0767B2"/>
                </a:solidFill>
                <a:latin typeface="Arial" panose="020B0604020202020204" pitchFamily="34" charset="0"/>
              </a:rPr>
              <a:t>economy</a:t>
            </a:r>
            <a:r>
              <a:rPr lang="en-US"/>
              <a:t> </a:t>
            </a:r>
            <a:r>
              <a:rPr lang="en-US" sz="2000" dirty="0">
                <a:solidFill>
                  <a:srgbClr val="0767B2"/>
                </a:solidFill>
                <a:latin typeface="Arial" panose="020B0604020202020204" pitchFamily="34" charset="0"/>
              </a:rPr>
              <a:t>gradually</a:t>
            </a:r>
            <a:r>
              <a:rPr lang="en-US"/>
              <a:t> </a:t>
            </a:r>
            <a:r>
              <a:rPr lang="en-US" sz="2000" dirty="0">
                <a:solidFill>
                  <a:srgbClr val="0767B2"/>
                </a:solidFill>
                <a:latin typeface="Arial" panose="020B0604020202020204" pitchFamily="34" charset="0"/>
              </a:rPr>
              <a:t>increases,</a:t>
            </a:r>
            <a:r>
              <a:rPr lang="en-US"/>
              <a:t> </a:t>
            </a:r>
            <a:r>
              <a:rPr lang="en-US" sz="2000" dirty="0">
                <a:solidFill>
                  <a:srgbClr val="0767B2"/>
                </a:solidFill>
                <a:latin typeface="Arial" panose="020B0604020202020204" pitchFamily="34" charset="0"/>
              </a:rPr>
              <a:t>the share</a:t>
            </a:r>
            <a:r>
              <a:rPr lang="en-US"/>
              <a:t> </a:t>
            </a:r>
            <a:r>
              <a:rPr lang="en-US" sz="2000" dirty="0">
                <a:solidFill>
                  <a:srgbClr val="0767B2"/>
                </a:solidFill>
                <a:latin typeface="Arial" panose="020B0604020202020204" pitchFamily="34" charset="0"/>
              </a:rPr>
              <a:t>of</a:t>
            </a:r>
            <a:r>
              <a:rPr lang="en-US"/>
              <a:t> </a:t>
            </a:r>
            <a:r>
              <a:rPr lang="en-US" sz="2000" dirty="0">
                <a:solidFill>
                  <a:srgbClr val="0767B2"/>
                </a:solidFill>
                <a:latin typeface="Arial" panose="020B0604020202020204" pitchFamily="34" charset="0"/>
              </a:rPr>
              <a:t>health</a:t>
            </a:r>
            <a:r>
              <a:rPr lang="en-US"/>
              <a:t> </a:t>
            </a:r>
            <a:r>
              <a:rPr lang="en-US" sz="2000" dirty="0">
                <a:solidFill>
                  <a:srgbClr val="0767B2"/>
                </a:solidFill>
                <a:latin typeface="Arial" panose="020B0604020202020204" pitchFamily="34" charset="0"/>
              </a:rPr>
              <a:t>in</a:t>
            </a:r>
            <a:r>
              <a:rPr lang="en-US"/>
              <a:t> </a:t>
            </a:r>
            <a:r>
              <a:rPr lang="en-US" sz="2000" dirty="0">
                <a:solidFill>
                  <a:srgbClr val="0767B2"/>
                </a:solidFill>
                <a:latin typeface="Arial" panose="020B0604020202020204" pitchFamily="34" charset="0"/>
              </a:rPr>
              <a:t>GDP</a:t>
            </a:r>
            <a:r>
              <a:rPr lang="en-US"/>
              <a:t> </a:t>
            </a:r>
            <a:r>
              <a:rPr lang="en-US" sz="2000" dirty="0">
                <a:solidFill>
                  <a:srgbClr val="0767B2"/>
                </a:solidFill>
                <a:latin typeface="Arial" panose="020B0604020202020204" pitchFamily="34" charset="0"/>
              </a:rPr>
              <a:t>decreases. </a:t>
            </a:r>
          </a:p>
          <a:p>
            <a:pPr marL="285750" indent="-285750">
              <a:spcBef>
                <a:spcPts val="600"/>
              </a:spcBef>
              <a:spcAft>
                <a:spcPts val="600"/>
              </a:spcAft>
              <a:buBlip>
                <a:blip r:embed="rId3"/>
              </a:buBlip>
            </a:pPr>
            <a:r>
              <a:rPr lang="en-US" sz="2000" dirty="0">
                <a:solidFill>
                  <a:srgbClr val="0767B2"/>
                </a:solidFill>
                <a:latin typeface="Arial" panose="020B0604020202020204" pitchFamily="34" charset="0"/>
              </a:rPr>
              <a:t>The share</a:t>
            </a:r>
            <a:r>
              <a:rPr lang="en-US"/>
              <a:t> </a:t>
            </a:r>
            <a:r>
              <a:rPr lang="en-US" sz="2000" dirty="0">
                <a:solidFill>
                  <a:srgbClr val="0767B2"/>
                </a:solidFill>
                <a:latin typeface="Arial" panose="020B0604020202020204" pitchFamily="34" charset="0"/>
              </a:rPr>
              <a:t>allocated to</a:t>
            </a:r>
            <a:r>
              <a:rPr lang="en-US"/>
              <a:t> </a:t>
            </a:r>
            <a:r>
              <a:rPr lang="en-US" sz="2000" dirty="0">
                <a:solidFill>
                  <a:srgbClr val="0767B2"/>
                </a:solidFill>
                <a:latin typeface="Arial" panose="020B0604020202020204" pitchFamily="34" charset="0"/>
              </a:rPr>
              <a:t>health</a:t>
            </a:r>
            <a:r>
              <a:rPr lang="en-US"/>
              <a:t> </a:t>
            </a:r>
            <a:r>
              <a:rPr lang="en-US" sz="2000" dirty="0">
                <a:solidFill>
                  <a:srgbClr val="0767B2"/>
                </a:solidFill>
                <a:latin typeface="Arial" panose="020B0604020202020204" pitchFamily="34" charset="0"/>
              </a:rPr>
              <a:t>in Turkey</a:t>
            </a:r>
            <a:r>
              <a:rPr lang="en-US"/>
              <a:t> </a:t>
            </a:r>
            <a:r>
              <a:rPr lang="en-US" sz="2000" dirty="0">
                <a:solidFill>
                  <a:srgbClr val="0767B2"/>
                </a:solidFill>
                <a:latin typeface="Arial" panose="020B0604020202020204" pitchFamily="34" charset="0"/>
              </a:rPr>
              <a:t>is the</a:t>
            </a:r>
            <a:r>
              <a:rPr lang="en-US"/>
              <a:t> </a:t>
            </a:r>
            <a:r>
              <a:rPr lang="en-US" sz="2000" dirty="0">
                <a:solidFill>
                  <a:srgbClr val="0767B2"/>
                </a:solidFill>
                <a:latin typeface="Arial" panose="020B0604020202020204" pitchFamily="34" charset="0"/>
              </a:rPr>
              <a:t>lowest share</a:t>
            </a:r>
            <a:r>
              <a:rPr lang="en-US"/>
              <a:t> </a:t>
            </a:r>
            <a:r>
              <a:rPr lang="en-US" sz="2000" dirty="0">
                <a:solidFill>
                  <a:srgbClr val="0767B2"/>
                </a:solidFill>
                <a:latin typeface="Arial" panose="020B0604020202020204" pitchFamily="34" charset="0"/>
              </a:rPr>
              <a:t>allocated to</a:t>
            </a:r>
            <a:r>
              <a:rPr lang="en-US"/>
              <a:t> </a:t>
            </a:r>
            <a:r>
              <a:rPr lang="en-US" sz="2000" dirty="0">
                <a:solidFill>
                  <a:srgbClr val="0767B2"/>
                </a:solidFill>
                <a:latin typeface="Arial" panose="020B0604020202020204" pitchFamily="34" charset="0"/>
              </a:rPr>
              <a:t>health</a:t>
            </a:r>
            <a:r>
              <a:rPr lang="en-US"/>
              <a:t> </a:t>
            </a:r>
            <a:r>
              <a:rPr lang="en-US" sz="2000" dirty="0">
                <a:solidFill>
                  <a:srgbClr val="0767B2"/>
                </a:solidFill>
                <a:latin typeface="Arial" panose="020B0604020202020204" pitchFamily="34" charset="0"/>
              </a:rPr>
              <a:t>among OECD countries.</a:t>
            </a:r>
            <a:endParaRPr lang="en-US" sz="2000" dirty="0">
              <a:solidFill>
                <a:srgbClr val="0767B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EB3C6BC-F60D-6B42-948E-40479579B02C}"/>
              </a:ext>
            </a:extLst>
          </p:cNvPr>
          <p:cNvPicPr>
            <a:picLocks noChangeAspect="1"/>
          </p:cNvPicPr>
          <p:nvPr/>
        </p:nvPicPr>
        <p:blipFill>
          <a:blip r:embed="rId4"/>
          <a:stretch>
            <a:fillRect/>
          </a:stretch>
        </p:blipFill>
        <p:spPr>
          <a:xfrm>
            <a:off x="5105734" y="2069233"/>
            <a:ext cx="6769100" cy="3467100"/>
          </a:xfrm>
          <a:prstGeom prst="rect">
            <a:avLst/>
          </a:prstGeom>
        </p:spPr>
      </p:pic>
      <p:sp>
        <p:nvSpPr>
          <p:cNvPr id="10" name="TextBox 9">
            <a:extLst>
              <a:ext uri="{FF2B5EF4-FFF2-40B4-BE49-F238E27FC236}">
                <a16:creationId xmlns:a16="http://schemas.microsoft.com/office/drawing/2014/main" id="{51D1C71D-4175-CB40-8EE7-C4ECC3BD2643}"/>
              </a:ext>
            </a:extLst>
          </p:cNvPr>
          <p:cNvSpPr txBox="1"/>
          <p:nvPr/>
        </p:nvSpPr>
        <p:spPr>
          <a:xfrm>
            <a:off x="5424420" y="1618520"/>
            <a:ext cx="6102953" cy="353943"/>
          </a:xfrm>
          <a:prstGeom prst="rect">
            <a:avLst/>
          </a:prstGeom>
          <a:noFill/>
        </p:spPr>
        <p:txBody>
          <a:bodyPr wrap="none" rtlCol="0">
            <a:spAutoFit/>
          </a:bodyPr>
          <a:lstStyle/>
          <a:p>
            <a:r>
              <a:rPr lang="en-US" sz="1700" b="1" dirty="0">
                <a:solidFill>
                  <a:srgbClr val="0767B2"/>
                </a:solidFill>
                <a:latin typeface="Arial" panose="020B0604020202020204" pitchFamily="34" charset="0"/>
              </a:rPr>
              <a:t>Ratio of</a:t>
            </a:r>
            <a:r>
              <a:rPr lang="en-US"/>
              <a:t> </a:t>
            </a:r>
            <a:r>
              <a:rPr lang="en-US" sz="1700" b="1" dirty="0">
                <a:solidFill>
                  <a:srgbClr val="0767B2"/>
                </a:solidFill>
                <a:latin typeface="Arial" panose="020B0604020202020204" pitchFamily="34" charset="0"/>
              </a:rPr>
              <a:t>Health Expenses</a:t>
            </a:r>
            <a:r>
              <a:rPr lang="en-US"/>
              <a:t> </a:t>
            </a:r>
            <a:r>
              <a:rPr lang="en-US" sz="1700" b="1" dirty="0">
                <a:solidFill>
                  <a:srgbClr val="0767B2"/>
                </a:solidFill>
                <a:latin typeface="Arial" panose="020B0604020202020204" pitchFamily="34" charset="0"/>
              </a:rPr>
              <a:t>to 2019 GDP</a:t>
            </a:r>
            <a:r>
              <a:rPr lang="en-US"/>
              <a:t> - </a:t>
            </a:r>
            <a:r>
              <a:rPr lang="en-US" sz="1700" b="1" dirty="0">
                <a:solidFill>
                  <a:srgbClr val="0767B2"/>
                </a:solidFill>
                <a:latin typeface="Arial" panose="020B0604020202020204" pitchFamily="34" charset="0"/>
              </a:rPr>
              <a:t>OECD Countries</a:t>
            </a:r>
            <a:endParaRPr lang="en-US" sz="1700" b="1" dirty="0">
              <a:solidFill>
                <a:srgbClr val="0767B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91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5F3BD3-64CB-4C47-BD45-6265C31D2BCD}"/>
              </a:ext>
            </a:extLst>
          </p:cNvPr>
          <p:cNvPicPr>
            <a:picLocks noChangeAspect="1"/>
          </p:cNvPicPr>
          <p:nvPr/>
        </p:nvPicPr>
        <p:blipFill>
          <a:blip r:embed="rId2"/>
          <a:stretch>
            <a:fillRect/>
          </a:stretch>
        </p:blipFill>
        <p:spPr>
          <a:xfrm>
            <a:off x="0" y="17834"/>
            <a:ext cx="12192000" cy="6858000"/>
          </a:xfrm>
          <a:prstGeom prst="rect">
            <a:avLst/>
          </a:prstGeom>
        </p:spPr>
      </p:pic>
      <p:sp>
        <p:nvSpPr>
          <p:cNvPr id="5" name="TextBox 4">
            <a:extLst>
              <a:ext uri="{FF2B5EF4-FFF2-40B4-BE49-F238E27FC236}">
                <a16:creationId xmlns:a16="http://schemas.microsoft.com/office/drawing/2014/main" id="{CDE9C813-CE5C-204D-A7B7-6BFFBF1A656D}"/>
              </a:ext>
            </a:extLst>
          </p:cNvPr>
          <p:cNvSpPr txBox="1"/>
          <p:nvPr/>
        </p:nvSpPr>
        <p:spPr>
          <a:xfrm>
            <a:off x="2120368" y="6350169"/>
            <a:ext cx="7951264" cy="507831"/>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Health</a:t>
            </a:r>
            <a:r>
              <a:rPr lang="en-US" sz="900" dirty="0"/>
              <a:t> </a:t>
            </a:r>
            <a:r>
              <a:rPr lang="en-US" sz="900" i="1" dirty="0">
                <a:solidFill>
                  <a:srgbClr val="0767B2"/>
                </a:solidFill>
                <a:latin typeface="Arial" panose="020B0604020202020204" pitchFamily="34" charset="0"/>
              </a:rPr>
              <a:t>Statistics</a:t>
            </a:r>
            <a:r>
              <a:rPr lang="en-US" sz="900" dirty="0"/>
              <a:t> </a:t>
            </a:r>
            <a:r>
              <a:rPr lang="en-US" sz="900" i="1" dirty="0">
                <a:solidFill>
                  <a:srgbClr val="0767B2"/>
                </a:solidFill>
                <a:latin typeface="Arial" panose="020B0604020202020204" pitchFamily="34" charset="0"/>
              </a:rPr>
              <a:t>Yearbook 2018, OECD Health Data 2020</a:t>
            </a:r>
          </a:p>
          <a:p>
            <a:r>
              <a:rPr lang="en-US" sz="900" i="1" dirty="0">
                <a:solidFill>
                  <a:srgbClr val="0767B2"/>
                </a:solidFill>
                <a:latin typeface="Arial" panose="020B0604020202020204" pitchFamily="34" charset="0"/>
              </a:rPr>
              <a:t>Note: Calculations</a:t>
            </a:r>
            <a:r>
              <a:rPr lang="en-US" sz="900" dirty="0"/>
              <a:t> </a:t>
            </a:r>
            <a:r>
              <a:rPr lang="en-US" sz="900" i="1" dirty="0">
                <a:solidFill>
                  <a:srgbClr val="0767B2"/>
                </a:solidFill>
                <a:latin typeface="Arial" panose="020B0604020202020204" pitchFamily="34" charset="0"/>
              </a:rPr>
              <a:t>are</a:t>
            </a:r>
            <a:r>
              <a:rPr lang="en-US" sz="900" dirty="0"/>
              <a:t> </a:t>
            </a:r>
            <a:r>
              <a:rPr lang="en-US" sz="900" i="1" dirty="0">
                <a:solidFill>
                  <a:srgbClr val="0767B2"/>
                </a:solidFill>
                <a:latin typeface="Arial" panose="020B0604020202020204" pitchFamily="34" charset="0"/>
              </a:rPr>
              <a:t>based on</a:t>
            </a:r>
            <a:r>
              <a:rPr lang="en-US" sz="900" dirty="0"/>
              <a:t> </a:t>
            </a:r>
            <a:r>
              <a:rPr lang="en-US" sz="900" i="1" dirty="0">
                <a:solidFill>
                  <a:srgbClr val="0767B2"/>
                </a:solidFill>
                <a:latin typeface="Arial" panose="020B0604020202020204" pitchFamily="34" charset="0"/>
              </a:rPr>
              <a:t>the recurring</a:t>
            </a:r>
            <a:r>
              <a:rPr lang="en-US" sz="900" dirty="0"/>
              <a:t> </a:t>
            </a:r>
            <a:r>
              <a:rPr lang="en-US" sz="900" i="1" dirty="0">
                <a:solidFill>
                  <a:srgbClr val="0767B2"/>
                </a:solidFill>
                <a:latin typeface="Arial" panose="020B0604020202020204" pitchFamily="34" charset="0"/>
              </a:rPr>
              <a:t>healthcare</a:t>
            </a:r>
            <a:r>
              <a:rPr lang="en-US" sz="900" dirty="0"/>
              <a:t> </a:t>
            </a:r>
            <a:r>
              <a:rPr lang="en-US" sz="900" i="1" dirty="0">
                <a:solidFill>
                  <a:srgbClr val="0767B2"/>
                </a:solidFill>
                <a:latin typeface="Arial" panose="020B0604020202020204" pitchFamily="34" charset="0"/>
              </a:rPr>
              <a:t>expenditure.</a:t>
            </a:r>
          </a:p>
          <a:p>
            <a:r>
              <a:rPr lang="en-US" sz="900" i="1" dirty="0">
                <a:solidFill>
                  <a:srgbClr val="0767B2"/>
                </a:solidFill>
                <a:latin typeface="Arial" panose="020B0604020202020204" pitchFamily="34" charset="0"/>
              </a:rPr>
              <a:t>The TurkStat 2019 data will be</a:t>
            </a:r>
            <a:r>
              <a:rPr lang="en-US" sz="900" dirty="0"/>
              <a:t> </a:t>
            </a:r>
            <a:r>
              <a:rPr lang="en-US" sz="900" i="1" dirty="0">
                <a:solidFill>
                  <a:srgbClr val="0767B2"/>
                </a:solidFill>
                <a:latin typeface="Arial" panose="020B0604020202020204" pitchFamily="34" charset="0"/>
              </a:rPr>
              <a:t>announced on</a:t>
            </a:r>
            <a:r>
              <a:rPr lang="en-US" sz="900" dirty="0"/>
              <a:t> </a:t>
            </a:r>
            <a:r>
              <a:rPr lang="en-US" sz="900" i="1" dirty="0">
                <a:solidFill>
                  <a:srgbClr val="0767B2"/>
                </a:solidFill>
                <a:latin typeface="Arial" panose="020B0604020202020204" pitchFamily="34" charset="0"/>
              </a:rPr>
              <a:t>November 19.</a:t>
            </a:r>
            <a:endParaRPr lang="en-US" sz="900" i="1" dirty="0">
              <a:solidFill>
                <a:srgbClr val="0767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B838EEA-83A8-F844-86E0-3ABF5B35CD08}"/>
              </a:ext>
            </a:extLst>
          </p:cNvPr>
          <p:cNvSpPr txBox="1"/>
          <p:nvPr/>
        </p:nvSpPr>
        <p:spPr>
          <a:xfrm>
            <a:off x="409073" y="577516"/>
            <a:ext cx="9334607" cy="1015663"/>
          </a:xfrm>
          <a:prstGeom prst="rect">
            <a:avLst/>
          </a:prstGeom>
          <a:noFill/>
        </p:spPr>
        <p:txBody>
          <a:bodyPr wrap="none" rtlCol="0">
            <a:spAutoFit/>
          </a:bodyPr>
          <a:lstStyle/>
          <a:p>
            <a:r>
              <a:rPr lang="en-US" sz="3000" b="1" dirty="0">
                <a:solidFill>
                  <a:srgbClr val="F08221"/>
                </a:solidFill>
                <a:latin typeface="Arial" panose="020B0604020202020204" pitchFamily="34" charset="0"/>
              </a:rPr>
              <a:t>Share of</a:t>
            </a:r>
            <a:r>
              <a:rPr lang="en-US"/>
              <a:t> </a:t>
            </a:r>
            <a:r>
              <a:rPr lang="en-US" sz="3000" b="1" dirty="0">
                <a:solidFill>
                  <a:srgbClr val="F08221"/>
                </a:solidFill>
                <a:latin typeface="Arial" panose="020B0604020202020204" pitchFamily="34" charset="0"/>
              </a:rPr>
              <a:t>Public</a:t>
            </a:r>
            <a:r>
              <a:rPr lang="en-US"/>
              <a:t> </a:t>
            </a:r>
            <a:r>
              <a:rPr lang="en-US" sz="3000" b="1" dirty="0">
                <a:solidFill>
                  <a:srgbClr val="F08221"/>
                </a:solidFill>
                <a:latin typeface="Arial" panose="020B0604020202020204" pitchFamily="34" charset="0"/>
              </a:rPr>
              <a:t>Health Expenses</a:t>
            </a:r>
            <a:r>
              <a:rPr lang="en-US"/>
              <a:t> </a:t>
            </a:r>
            <a:r>
              <a:rPr lang="en-US" sz="3000" b="1" dirty="0">
                <a:solidFill>
                  <a:srgbClr val="F08221"/>
                </a:solidFill>
                <a:latin typeface="Arial" panose="020B0604020202020204" pitchFamily="34" charset="0"/>
              </a:rPr>
              <a:t>in GDP</a:t>
            </a:r>
            <a:endParaRPr lang="en-US" sz="3000" b="1" dirty="0">
              <a:solidFill>
                <a:srgbClr val="F08221"/>
              </a:solidFill>
              <a:latin typeface="Arial" panose="020B0604020202020204" pitchFamily="34" charset="0"/>
              <a:cs typeface="Arial" panose="020B0604020202020204" pitchFamily="34" charset="0"/>
            </a:endParaRPr>
          </a:p>
          <a:p>
            <a:r>
              <a:rPr lang="en-US" sz="3000" b="1" dirty="0">
                <a:solidFill>
                  <a:srgbClr val="F08221"/>
                </a:solidFill>
                <a:latin typeface="Arial" panose="020B0604020202020204" pitchFamily="34" charset="0"/>
              </a:rPr>
              <a:t>Decreases</a:t>
            </a:r>
            <a:r>
              <a:rPr lang="en-US"/>
              <a:t> </a:t>
            </a:r>
            <a:r>
              <a:rPr lang="en-US" sz="3000" b="1" dirty="0">
                <a:solidFill>
                  <a:srgbClr val="F08221"/>
                </a:solidFill>
                <a:latin typeface="Arial" panose="020B0604020202020204" pitchFamily="34" charset="0"/>
              </a:rPr>
              <a:t>in Turkey</a:t>
            </a:r>
            <a:r>
              <a:rPr lang="en-US"/>
              <a:t> </a:t>
            </a:r>
            <a:r>
              <a:rPr lang="en-US" sz="3000" b="1" dirty="0">
                <a:solidFill>
                  <a:srgbClr val="F08221"/>
                </a:solidFill>
                <a:latin typeface="Arial" panose="020B0604020202020204" pitchFamily="34" charset="0"/>
              </a:rPr>
              <a:t>While</a:t>
            </a:r>
            <a:r>
              <a:rPr lang="en-US"/>
              <a:t> </a:t>
            </a:r>
            <a:r>
              <a:rPr lang="en-US" sz="3000" b="1" dirty="0">
                <a:solidFill>
                  <a:srgbClr val="F08221"/>
                </a:solidFill>
                <a:latin typeface="Arial" panose="020B0604020202020204" pitchFamily="34" charset="0"/>
              </a:rPr>
              <a:t>Increasing</a:t>
            </a:r>
            <a:r>
              <a:rPr lang="en-US"/>
              <a:t> </a:t>
            </a:r>
            <a:r>
              <a:rPr lang="en-US" sz="3000" b="1" dirty="0">
                <a:solidFill>
                  <a:srgbClr val="F08221"/>
                </a:solidFill>
                <a:latin typeface="Arial" panose="020B0604020202020204" pitchFamily="34" charset="0"/>
              </a:rPr>
              <a:t>in Other Countries.</a:t>
            </a:r>
            <a:endParaRPr lang="en-US" sz="3000" b="1" dirty="0">
              <a:solidFill>
                <a:srgbClr val="F0822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F947FA-9592-1548-89B7-6B2791D11F75}"/>
              </a:ext>
            </a:extLst>
          </p:cNvPr>
          <p:cNvSpPr txBox="1"/>
          <p:nvPr/>
        </p:nvSpPr>
        <p:spPr>
          <a:xfrm>
            <a:off x="1733244" y="1844902"/>
            <a:ext cx="6535764" cy="353943"/>
          </a:xfrm>
          <a:prstGeom prst="rect">
            <a:avLst/>
          </a:prstGeom>
          <a:noFill/>
        </p:spPr>
        <p:txBody>
          <a:bodyPr wrap="none" rtlCol="0">
            <a:spAutoFit/>
          </a:bodyPr>
          <a:lstStyle/>
          <a:p>
            <a:r>
              <a:rPr lang="en-US" sz="1700" b="1" dirty="0">
                <a:solidFill>
                  <a:srgbClr val="0767B2"/>
                </a:solidFill>
                <a:latin typeface="Arial" panose="020B0604020202020204" pitchFamily="34" charset="0"/>
              </a:rPr>
              <a:t>(%) Share of</a:t>
            </a:r>
            <a:r>
              <a:rPr lang="en-US"/>
              <a:t> </a:t>
            </a:r>
            <a:r>
              <a:rPr lang="en-US" sz="1700" b="1" dirty="0">
                <a:solidFill>
                  <a:srgbClr val="0767B2"/>
                </a:solidFill>
                <a:latin typeface="Arial" panose="020B0604020202020204" pitchFamily="34" charset="0"/>
              </a:rPr>
              <a:t>Recurring Public Health</a:t>
            </a:r>
            <a:r>
              <a:rPr lang="en-US"/>
              <a:t> </a:t>
            </a:r>
            <a:r>
              <a:rPr lang="en-US" sz="1700" b="1" dirty="0">
                <a:solidFill>
                  <a:srgbClr val="0767B2"/>
                </a:solidFill>
                <a:latin typeface="Arial" panose="020B0604020202020204" pitchFamily="34" charset="0"/>
              </a:rPr>
              <a:t>Expenses in GDP</a:t>
            </a:r>
            <a:endParaRPr lang="en-US" sz="1700" b="1" dirty="0">
              <a:solidFill>
                <a:srgbClr val="0767B2"/>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84A498C-E372-784C-93E9-DC41595ADFDB}"/>
              </a:ext>
            </a:extLst>
          </p:cNvPr>
          <p:cNvPicPr>
            <a:picLocks noChangeAspect="1"/>
          </p:cNvPicPr>
          <p:nvPr/>
        </p:nvPicPr>
        <p:blipFill>
          <a:blip r:embed="rId3"/>
          <a:stretch>
            <a:fillRect/>
          </a:stretch>
        </p:blipFill>
        <p:spPr>
          <a:xfrm>
            <a:off x="1025494" y="3964498"/>
            <a:ext cx="9486900" cy="1816100"/>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976" y="2281868"/>
            <a:ext cx="82486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603590" y="2777320"/>
            <a:ext cx="1282890" cy="1025922"/>
          </a:xfrm>
          <a:prstGeom prst="rect">
            <a:avLst/>
          </a:prstGeom>
          <a:noFill/>
        </p:spPr>
        <p:txBody>
          <a:bodyPr wrap="square" rtlCol="0">
            <a:spAutoFit/>
          </a:bodyPr>
          <a:lstStyle/>
          <a:p>
            <a:pPr algn="r">
              <a:spcAft>
                <a:spcPts val="400"/>
              </a:spcAft>
            </a:pPr>
            <a:r>
              <a:rPr lang="en-US" dirty="0">
                <a:solidFill>
                  <a:srgbClr val="0767B2"/>
                </a:solidFill>
                <a:latin typeface="Arial" panose="020B0604020202020204" pitchFamily="34" charset="0"/>
              </a:rPr>
              <a:t>USA</a:t>
            </a:r>
          </a:p>
          <a:p>
            <a:pPr algn="r">
              <a:spcAft>
                <a:spcPts val="400"/>
              </a:spcAft>
            </a:pPr>
            <a:r>
              <a:rPr lang="en-US" dirty="0">
                <a:solidFill>
                  <a:srgbClr val="0767B2"/>
                </a:solidFill>
                <a:latin typeface="Arial" panose="020B0604020202020204" pitchFamily="34" charset="0"/>
              </a:rPr>
              <a:t>OECD</a:t>
            </a:r>
          </a:p>
          <a:p>
            <a:pPr algn="r">
              <a:spcAft>
                <a:spcPts val="400"/>
              </a:spcAft>
            </a:pPr>
            <a:r>
              <a:rPr lang="en-US" b="1" dirty="0">
                <a:solidFill>
                  <a:srgbClr val="C1272D"/>
                </a:solidFill>
                <a:latin typeface="Arial" panose="020B0604020202020204" pitchFamily="34" charset="0"/>
              </a:rPr>
              <a:t>TURKEY</a:t>
            </a:r>
            <a:endParaRPr lang="en-US" b="1" dirty="0">
              <a:solidFill>
                <a:srgbClr val="C1272D"/>
              </a:solidFill>
              <a:latin typeface="Arial" panose="020B0604020202020204" pitchFamily="34" charset="0"/>
              <a:cs typeface="Arial" panose="020B0604020202020204" pitchFamily="34" charset="0"/>
            </a:endParaRPr>
          </a:p>
        </p:txBody>
      </p:sp>
      <p:sp>
        <p:nvSpPr>
          <p:cNvPr id="10" name="Metin kutusu 9"/>
          <p:cNvSpPr txBox="1"/>
          <p:nvPr/>
        </p:nvSpPr>
        <p:spPr>
          <a:xfrm>
            <a:off x="9641728" y="4515661"/>
            <a:ext cx="1282890" cy="738664"/>
          </a:xfrm>
          <a:prstGeom prst="rect">
            <a:avLst/>
          </a:prstGeom>
          <a:solidFill>
            <a:schemeClr val="bg1"/>
          </a:solidFill>
        </p:spPr>
        <p:txBody>
          <a:bodyPr wrap="square" rtlCol="0">
            <a:spAutoFit/>
          </a:bodyPr>
          <a:lstStyle/>
          <a:p>
            <a:r>
              <a:rPr lang="en-US" sz="1400" dirty="0">
                <a:solidFill>
                  <a:schemeClr val="tx1">
                    <a:lumMod val="65000"/>
                    <a:lumOff val="35000"/>
                  </a:schemeClr>
                </a:solidFill>
                <a:latin typeface="Arial" panose="020B0604020202020204" pitchFamily="34" charset="0"/>
              </a:rPr>
              <a:t>USA</a:t>
            </a:r>
          </a:p>
          <a:p>
            <a:r>
              <a:rPr lang="en-US" sz="1400" dirty="0">
                <a:solidFill>
                  <a:schemeClr val="accent1">
                    <a:lumMod val="50000"/>
                  </a:schemeClr>
                </a:solidFill>
                <a:latin typeface="Arial" panose="020B0604020202020204" pitchFamily="34" charset="0"/>
              </a:rPr>
              <a:t>OECD</a:t>
            </a:r>
          </a:p>
          <a:p>
            <a:r>
              <a:rPr lang="en-US" sz="1400" dirty="0">
                <a:solidFill>
                  <a:srgbClr val="C1272D"/>
                </a:solidFill>
                <a:latin typeface="Arial" panose="020B0604020202020204" pitchFamily="34" charset="0"/>
              </a:rPr>
              <a:t>Turkey</a:t>
            </a:r>
            <a:endParaRPr lang="en-US" sz="1400" dirty="0">
              <a:solidFill>
                <a:srgbClr val="C127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70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AF441E-0E09-BD43-9BB5-FCDCBDC0D80F}"/>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C247ED3-AF95-3F45-B927-D0D9B5511C60}"/>
              </a:ext>
            </a:extLst>
          </p:cNvPr>
          <p:cNvSpPr txBox="1"/>
          <p:nvPr/>
        </p:nvSpPr>
        <p:spPr>
          <a:xfrm>
            <a:off x="2120368" y="6332335"/>
            <a:ext cx="7951264" cy="369332"/>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Health</a:t>
            </a:r>
            <a:r>
              <a:rPr lang="en-US" sz="900" dirty="0"/>
              <a:t> </a:t>
            </a:r>
            <a:r>
              <a:rPr lang="en-US" sz="900" i="1" dirty="0">
                <a:solidFill>
                  <a:srgbClr val="0767B2"/>
                </a:solidFill>
                <a:latin typeface="Arial" panose="020B0604020202020204" pitchFamily="34" charset="0"/>
              </a:rPr>
              <a:t>Statistics</a:t>
            </a:r>
            <a:r>
              <a:rPr lang="en-US" sz="900" dirty="0"/>
              <a:t> </a:t>
            </a:r>
            <a:r>
              <a:rPr lang="en-US" sz="900" i="1" dirty="0">
                <a:solidFill>
                  <a:srgbClr val="0767B2"/>
                </a:solidFill>
                <a:latin typeface="Arial" panose="020B0604020202020204" pitchFamily="34" charset="0"/>
              </a:rPr>
              <a:t>Yearbook 2018 Turkstat 2019 data will be announced on</a:t>
            </a:r>
            <a:r>
              <a:rPr lang="en-US" sz="900" dirty="0"/>
              <a:t> </a:t>
            </a:r>
            <a:r>
              <a:rPr lang="en-US" sz="900" i="1" dirty="0">
                <a:solidFill>
                  <a:srgbClr val="0767B2"/>
                </a:solidFill>
                <a:latin typeface="Arial" panose="020B0604020202020204" pitchFamily="34" charset="0"/>
              </a:rPr>
              <a:t>November 19, 2020.</a:t>
            </a:r>
          </a:p>
          <a:p>
            <a:r>
              <a:rPr lang="en-US" sz="900" i="1" dirty="0">
                <a:solidFill>
                  <a:srgbClr val="0767B2"/>
                </a:solidFill>
                <a:latin typeface="Arial" panose="020B0604020202020204" pitchFamily="34" charset="0"/>
              </a:rPr>
              <a:t>*PPP: Purchasing</a:t>
            </a:r>
            <a:r>
              <a:rPr lang="en-US" sz="900" dirty="0"/>
              <a:t> </a:t>
            </a:r>
            <a:r>
              <a:rPr lang="en-US" sz="900" i="1" dirty="0">
                <a:solidFill>
                  <a:srgbClr val="0767B2"/>
                </a:solidFill>
                <a:latin typeface="Arial" panose="020B0604020202020204" pitchFamily="34" charset="0"/>
              </a:rPr>
              <a:t>Power Parity</a:t>
            </a:r>
            <a:endParaRPr lang="en-US" sz="900" i="1" dirty="0">
              <a:solidFill>
                <a:srgbClr val="0767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563C58F-F4B8-EC43-AE91-F94F2A33B721}"/>
              </a:ext>
            </a:extLst>
          </p:cNvPr>
          <p:cNvSpPr txBox="1"/>
          <p:nvPr/>
        </p:nvSpPr>
        <p:spPr>
          <a:xfrm>
            <a:off x="409073" y="577516"/>
            <a:ext cx="6403163" cy="1015663"/>
          </a:xfrm>
          <a:prstGeom prst="rect">
            <a:avLst/>
          </a:prstGeom>
          <a:noFill/>
        </p:spPr>
        <p:txBody>
          <a:bodyPr wrap="none" rtlCol="0">
            <a:spAutoFit/>
          </a:bodyPr>
          <a:lstStyle/>
          <a:p>
            <a:r>
              <a:rPr lang="en-US" sz="3000" b="1" dirty="0">
                <a:solidFill>
                  <a:srgbClr val="F08221"/>
                </a:solidFill>
                <a:latin typeface="Arial" panose="020B0604020202020204" pitchFamily="34" charset="0"/>
              </a:rPr>
              <a:t>Per</a:t>
            </a:r>
            <a:r>
              <a:rPr lang="en-US"/>
              <a:t> </a:t>
            </a:r>
            <a:r>
              <a:rPr lang="en-US" sz="3000" b="1" dirty="0">
                <a:solidFill>
                  <a:srgbClr val="F08221"/>
                </a:solidFill>
                <a:latin typeface="Arial" panose="020B0604020202020204" pitchFamily="34" charset="0"/>
              </a:rPr>
              <a:t>Capita</a:t>
            </a:r>
            <a:r>
              <a:rPr lang="en-US"/>
              <a:t> </a:t>
            </a:r>
            <a:r>
              <a:rPr lang="en-US" sz="3000" b="1" dirty="0">
                <a:solidFill>
                  <a:srgbClr val="F08221"/>
                </a:solidFill>
                <a:latin typeface="Arial" panose="020B0604020202020204" pitchFamily="34" charset="0"/>
              </a:rPr>
              <a:t>Total</a:t>
            </a:r>
            <a:r>
              <a:rPr lang="en-US"/>
              <a:t> </a:t>
            </a:r>
            <a:r>
              <a:rPr lang="en-US" sz="3000" b="1" dirty="0">
                <a:solidFill>
                  <a:srgbClr val="F08221"/>
                </a:solidFill>
                <a:latin typeface="Arial" panose="020B0604020202020204" pitchFamily="34" charset="0"/>
              </a:rPr>
              <a:t>Healthcare</a:t>
            </a:r>
            <a:endParaRPr lang="en-US" sz="3000" b="1" dirty="0">
              <a:solidFill>
                <a:srgbClr val="F08221"/>
              </a:solidFill>
              <a:latin typeface="Arial" panose="020B0604020202020204" pitchFamily="34" charset="0"/>
              <a:cs typeface="Arial" panose="020B0604020202020204" pitchFamily="34" charset="0"/>
            </a:endParaRPr>
          </a:p>
          <a:p>
            <a:r>
              <a:rPr lang="en-US" sz="3000" b="1" dirty="0">
                <a:solidFill>
                  <a:srgbClr val="F08221"/>
                </a:solidFill>
                <a:latin typeface="Arial" panose="020B0604020202020204" pitchFamily="34" charset="0"/>
              </a:rPr>
              <a:t>Expenditure</a:t>
            </a:r>
            <a:r>
              <a:rPr lang="en-US"/>
              <a:t> </a:t>
            </a:r>
            <a:r>
              <a:rPr lang="en-US" sz="3000" b="1" dirty="0">
                <a:solidFill>
                  <a:srgbClr val="F08221"/>
                </a:solidFill>
                <a:latin typeface="Arial" panose="020B0604020202020204" pitchFamily="34" charset="0"/>
              </a:rPr>
              <a:t>in Foreign</a:t>
            </a:r>
            <a:r>
              <a:rPr lang="en-US"/>
              <a:t> </a:t>
            </a:r>
            <a:r>
              <a:rPr lang="en-US" sz="3000" b="1" dirty="0">
                <a:solidFill>
                  <a:srgbClr val="F08221"/>
                </a:solidFill>
                <a:latin typeface="Arial" panose="020B0604020202020204" pitchFamily="34" charset="0"/>
              </a:rPr>
              <a:t>Currency</a:t>
            </a:r>
            <a:r>
              <a:rPr lang="en-US"/>
              <a:t> </a:t>
            </a:r>
            <a:r>
              <a:rPr lang="en-US" sz="3000" b="1" dirty="0">
                <a:solidFill>
                  <a:srgbClr val="F08221"/>
                </a:solidFill>
                <a:latin typeface="Arial" panose="020B0604020202020204" pitchFamily="34" charset="0"/>
              </a:rPr>
              <a:t>Decreases</a:t>
            </a:r>
            <a:endParaRPr lang="en-US" sz="3000" b="1" dirty="0">
              <a:solidFill>
                <a:srgbClr val="F0822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4677B03-DC0E-A545-A5BC-D44187C8D43D}"/>
              </a:ext>
            </a:extLst>
          </p:cNvPr>
          <p:cNvSpPr txBox="1"/>
          <p:nvPr/>
        </p:nvSpPr>
        <p:spPr>
          <a:xfrm>
            <a:off x="2966323" y="2465761"/>
            <a:ext cx="4423199" cy="400110"/>
          </a:xfrm>
          <a:prstGeom prst="rect">
            <a:avLst/>
          </a:prstGeom>
          <a:noFill/>
        </p:spPr>
        <p:txBody>
          <a:bodyPr wrap="none" rtlCol="0">
            <a:spAutoFit/>
          </a:bodyPr>
          <a:lstStyle/>
          <a:p>
            <a:r>
              <a:rPr lang="en-US" sz="2000" b="1" dirty="0">
                <a:solidFill>
                  <a:srgbClr val="0767B2"/>
                </a:solidFill>
                <a:latin typeface="Arial" panose="020B0604020202020204" pitchFamily="34" charset="0"/>
              </a:rPr>
              <a:t>Per</a:t>
            </a:r>
            <a:r>
              <a:rPr lang="en-US"/>
              <a:t> </a:t>
            </a:r>
            <a:r>
              <a:rPr lang="en-US" sz="2000" b="1" dirty="0">
                <a:solidFill>
                  <a:srgbClr val="0767B2"/>
                </a:solidFill>
                <a:latin typeface="Arial" panose="020B0604020202020204" pitchFamily="34" charset="0"/>
              </a:rPr>
              <a:t>Capita</a:t>
            </a:r>
            <a:r>
              <a:rPr lang="en-US"/>
              <a:t> </a:t>
            </a:r>
            <a:r>
              <a:rPr lang="en-US" sz="2000" b="1" dirty="0">
                <a:solidFill>
                  <a:srgbClr val="0767B2"/>
                </a:solidFill>
                <a:latin typeface="Arial" panose="020B0604020202020204" pitchFamily="34" charset="0"/>
              </a:rPr>
              <a:t>Total</a:t>
            </a:r>
            <a:r>
              <a:rPr lang="en-US"/>
              <a:t> </a:t>
            </a:r>
            <a:r>
              <a:rPr lang="en-US" sz="2000" b="1" dirty="0">
                <a:solidFill>
                  <a:srgbClr val="0767B2"/>
                </a:solidFill>
                <a:latin typeface="Arial" panose="020B0604020202020204" pitchFamily="34" charset="0"/>
              </a:rPr>
              <a:t>Healthcare</a:t>
            </a:r>
            <a:r>
              <a:rPr lang="en-US"/>
              <a:t> </a:t>
            </a:r>
            <a:r>
              <a:rPr lang="en-US" sz="2000" b="1" dirty="0">
                <a:solidFill>
                  <a:srgbClr val="0767B2"/>
                </a:solidFill>
                <a:latin typeface="Arial" panose="020B0604020202020204" pitchFamily="34" charset="0"/>
              </a:rPr>
              <a:t>Expenditure</a:t>
            </a:r>
            <a:endParaRPr lang="en-US" sz="2000" b="1" dirty="0">
              <a:solidFill>
                <a:srgbClr val="0767B2"/>
              </a:solidFill>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78" y="2791634"/>
            <a:ext cx="95345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etin kutusu 7"/>
          <p:cNvSpPr txBox="1"/>
          <p:nvPr/>
        </p:nvSpPr>
        <p:spPr>
          <a:xfrm>
            <a:off x="850336" y="3506261"/>
            <a:ext cx="2035563" cy="1508105"/>
          </a:xfrm>
          <a:prstGeom prst="rect">
            <a:avLst/>
          </a:prstGeom>
          <a:noFill/>
        </p:spPr>
        <p:txBody>
          <a:bodyPr wrap="square" rtlCol="0">
            <a:spAutoFit/>
          </a:bodyPr>
          <a:lstStyle/>
          <a:p>
            <a:pPr>
              <a:spcAft>
                <a:spcPts val="1300"/>
              </a:spcAft>
            </a:pPr>
            <a:r>
              <a:rPr lang="en-US" sz="2300" dirty="0">
                <a:solidFill>
                  <a:srgbClr val="0767B2"/>
                </a:solidFill>
                <a:latin typeface="Arial" panose="020B0604020202020204" pitchFamily="34" charset="0"/>
              </a:rPr>
              <a:t>TRY Nominal</a:t>
            </a:r>
          </a:p>
          <a:p>
            <a:pPr>
              <a:spcAft>
                <a:spcPts val="1300"/>
              </a:spcAft>
            </a:pPr>
            <a:r>
              <a:rPr lang="en-US" sz="2300" dirty="0">
                <a:solidFill>
                  <a:srgbClr val="0767B2"/>
                </a:solidFill>
                <a:latin typeface="Arial" panose="020B0604020202020204" pitchFamily="34" charset="0"/>
              </a:rPr>
              <a:t>US$</a:t>
            </a:r>
          </a:p>
          <a:p>
            <a:pPr>
              <a:spcAft>
                <a:spcPts val="1300"/>
              </a:spcAft>
            </a:pPr>
            <a:r>
              <a:rPr lang="en-US" sz="2300" b="1" dirty="0">
                <a:solidFill>
                  <a:srgbClr val="0767B2"/>
                </a:solidFill>
                <a:latin typeface="Arial" panose="020B0604020202020204" pitchFamily="34" charset="0"/>
              </a:rPr>
              <a:t>PPP* US$</a:t>
            </a:r>
            <a:endParaRPr lang="en-US" sz="2300" b="1" dirty="0">
              <a:solidFill>
                <a:srgbClr val="C127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99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182" y="1696749"/>
            <a:ext cx="855345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D7F85D24-EB0B-FA49-85D9-C7999B76F024}"/>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9BD0F3A-FD6F-2341-BFC0-61EF162D0375}"/>
              </a:ext>
            </a:extLst>
          </p:cNvPr>
          <p:cNvSpPr txBox="1"/>
          <p:nvPr/>
        </p:nvSpPr>
        <p:spPr>
          <a:xfrm>
            <a:off x="2120368" y="6332335"/>
            <a:ext cx="7951264" cy="369332"/>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Turkish General</a:t>
            </a:r>
            <a:r>
              <a:rPr lang="en-US" sz="900" dirty="0"/>
              <a:t> </a:t>
            </a:r>
            <a:r>
              <a:rPr lang="en-US" sz="900" i="1" dirty="0">
                <a:solidFill>
                  <a:srgbClr val="0767B2"/>
                </a:solidFill>
                <a:latin typeface="Arial" panose="020B0604020202020204" pitchFamily="34" charset="0"/>
              </a:rPr>
              <a:t>Censuses</a:t>
            </a:r>
            <a:r>
              <a:rPr lang="en-US" sz="900" dirty="0"/>
              <a:t> </a:t>
            </a:r>
            <a:r>
              <a:rPr lang="en-US" sz="900" i="1" dirty="0">
                <a:solidFill>
                  <a:srgbClr val="0767B2"/>
                </a:solidFill>
                <a:latin typeface="Arial" panose="020B0604020202020204" pitchFamily="34" charset="0"/>
              </a:rPr>
              <a:t>of 1990-2000,</a:t>
            </a:r>
            <a:r>
              <a:rPr lang="en-US" sz="900" dirty="0"/>
              <a:t> </a:t>
            </a:r>
            <a:r>
              <a:rPr lang="en-US" sz="900" i="1" dirty="0">
                <a:solidFill>
                  <a:srgbClr val="0767B2"/>
                </a:solidFill>
                <a:latin typeface="Arial" panose="020B0604020202020204" pitchFamily="34" charset="0"/>
              </a:rPr>
              <a:t>Turkstat Population</a:t>
            </a:r>
            <a:r>
              <a:rPr lang="en-US" sz="900" dirty="0"/>
              <a:t> </a:t>
            </a:r>
            <a:r>
              <a:rPr lang="en-US" sz="900" i="1" dirty="0">
                <a:solidFill>
                  <a:srgbClr val="0767B2"/>
                </a:solidFill>
                <a:latin typeface="Arial" panose="020B0604020202020204" pitchFamily="34" charset="0"/>
              </a:rPr>
              <a:t>Projections for 2020-2025</a:t>
            </a:r>
            <a:r>
              <a:rPr lang="en-US" sz="900" dirty="0"/>
              <a:t> </a:t>
            </a:r>
            <a:r>
              <a:rPr lang="en-US" sz="900" i="1" dirty="0">
                <a:solidFill>
                  <a:srgbClr val="0767B2"/>
                </a:solidFill>
                <a:latin typeface="Arial" panose="020B0604020202020204" pitchFamily="34" charset="0"/>
              </a:rPr>
              <a:t>and Turkstat Address-Based Population Registration System (ADNKS) data</a:t>
            </a:r>
            <a:r>
              <a:rPr lang="en-US" sz="900" dirty="0"/>
              <a:t> </a:t>
            </a:r>
            <a:r>
              <a:rPr lang="en-US" sz="900" i="1" dirty="0">
                <a:solidFill>
                  <a:srgbClr val="0767B2"/>
                </a:solidFill>
                <a:latin typeface="Arial" panose="020B0604020202020204" pitchFamily="34" charset="0"/>
              </a:rPr>
              <a:t>for 2014-2019</a:t>
            </a:r>
            <a:endParaRPr lang="en-US" sz="900" i="1" dirty="0">
              <a:solidFill>
                <a:srgbClr val="0767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2F89FF7-1D3C-E040-A138-AB4B4B49DCCD}"/>
              </a:ext>
            </a:extLst>
          </p:cNvPr>
          <p:cNvSpPr txBox="1"/>
          <p:nvPr/>
        </p:nvSpPr>
        <p:spPr>
          <a:xfrm>
            <a:off x="409073" y="577516"/>
            <a:ext cx="7546233" cy="553998"/>
          </a:xfrm>
          <a:prstGeom prst="rect">
            <a:avLst/>
          </a:prstGeom>
          <a:noFill/>
        </p:spPr>
        <p:txBody>
          <a:bodyPr wrap="none" rtlCol="0">
            <a:spAutoFit/>
          </a:bodyPr>
          <a:lstStyle/>
          <a:p>
            <a:r>
              <a:rPr lang="en-US" sz="3000" b="1" dirty="0">
                <a:solidFill>
                  <a:srgbClr val="F08221"/>
                </a:solidFill>
                <a:latin typeface="Arial" panose="020B0604020202020204" pitchFamily="34" charset="0"/>
              </a:rPr>
              <a:t>Young</a:t>
            </a:r>
            <a:r>
              <a:rPr lang="en-US"/>
              <a:t> </a:t>
            </a:r>
            <a:r>
              <a:rPr lang="en-US" sz="3000" b="1" dirty="0">
                <a:solidFill>
                  <a:srgbClr val="F08221"/>
                </a:solidFill>
                <a:latin typeface="Arial" panose="020B0604020202020204" pitchFamily="34" charset="0"/>
              </a:rPr>
              <a:t>Population</a:t>
            </a:r>
            <a:r>
              <a:rPr lang="en-US"/>
              <a:t> </a:t>
            </a:r>
            <a:r>
              <a:rPr lang="en-US" sz="3000" b="1" dirty="0">
                <a:solidFill>
                  <a:srgbClr val="F08221"/>
                </a:solidFill>
                <a:latin typeface="Arial" panose="020B0604020202020204" pitchFamily="34" charset="0"/>
              </a:rPr>
              <a:t>Declines, Elderly</a:t>
            </a:r>
            <a:r>
              <a:rPr lang="en-US"/>
              <a:t> </a:t>
            </a:r>
            <a:r>
              <a:rPr lang="en-US" sz="3000" b="1" dirty="0">
                <a:solidFill>
                  <a:srgbClr val="F08221"/>
                </a:solidFill>
                <a:latin typeface="Arial" panose="020B0604020202020204" pitchFamily="34" charset="0"/>
              </a:rPr>
              <a:t>Population</a:t>
            </a:r>
            <a:r>
              <a:rPr lang="en-US"/>
              <a:t> </a:t>
            </a:r>
            <a:r>
              <a:rPr lang="en-US" sz="3000" b="1" dirty="0">
                <a:solidFill>
                  <a:srgbClr val="F08221"/>
                </a:solidFill>
                <a:latin typeface="Arial" panose="020B0604020202020204" pitchFamily="34" charset="0"/>
              </a:rPr>
              <a:t>Grows</a:t>
            </a:r>
            <a:endParaRPr lang="en-US" sz="3000" b="1" dirty="0">
              <a:solidFill>
                <a:srgbClr val="F08221"/>
              </a:solidFill>
              <a:latin typeface="Arial" panose="020B0604020202020204" pitchFamily="34" charset="0"/>
              <a:cs typeface="Arial" panose="020B0604020202020204" pitchFamily="34" charset="0"/>
            </a:endParaRPr>
          </a:p>
        </p:txBody>
      </p:sp>
      <p:sp>
        <p:nvSpPr>
          <p:cNvPr id="2" name="Metin kutusu 1"/>
          <p:cNvSpPr txBox="1"/>
          <p:nvPr/>
        </p:nvSpPr>
        <p:spPr>
          <a:xfrm>
            <a:off x="4563374" y="1958209"/>
            <a:ext cx="2527539" cy="338554"/>
          </a:xfrm>
          <a:prstGeom prst="rect">
            <a:avLst/>
          </a:prstGeom>
          <a:noFill/>
        </p:spPr>
        <p:txBody>
          <a:bodyPr wrap="square" rtlCol="0">
            <a:spAutoFit/>
          </a:bodyPr>
          <a:lstStyle/>
          <a:p>
            <a:pPr algn="ctr"/>
            <a:r>
              <a:rPr lang="en-US" sz="1600" dirty="0">
                <a:solidFill>
                  <a:schemeClr val="tx1">
                    <a:lumMod val="65000"/>
                    <a:lumOff val="35000"/>
                  </a:schemeClr>
                </a:solidFill>
                <a:latin typeface="Arial" panose="020B0604020202020204" pitchFamily="34" charset="0"/>
              </a:rPr>
              <a:t>(%) Share of Populations</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Metin kutusu 8"/>
          <p:cNvSpPr txBox="1"/>
          <p:nvPr/>
        </p:nvSpPr>
        <p:spPr>
          <a:xfrm>
            <a:off x="3529639" y="5371393"/>
            <a:ext cx="2129290" cy="276999"/>
          </a:xfrm>
          <a:prstGeom prst="rect">
            <a:avLst/>
          </a:prstGeom>
          <a:noFill/>
        </p:spPr>
        <p:txBody>
          <a:bodyPr wrap="square" rtlCol="0">
            <a:spAutoFit/>
          </a:bodyPr>
          <a:lstStyle/>
          <a:p>
            <a:r>
              <a:rPr lang="en-US" sz="1200" dirty="0">
                <a:solidFill>
                  <a:srgbClr val="F08221"/>
                </a:solidFill>
                <a:latin typeface="Arial" panose="020B0604020202020204" pitchFamily="34" charset="0"/>
              </a:rPr>
              <a:t>(%) Share of Population Aged 0-14</a:t>
            </a:r>
            <a:endParaRPr lang="en-US" sz="1200" dirty="0">
              <a:solidFill>
                <a:srgbClr val="F08221"/>
              </a:solidFill>
              <a:latin typeface="Arial" panose="020B0604020202020204" pitchFamily="34" charset="0"/>
              <a:cs typeface="Arial" panose="020B0604020202020204" pitchFamily="34" charset="0"/>
            </a:endParaRPr>
          </a:p>
        </p:txBody>
      </p:sp>
      <p:sp>
        <p:nvSpPr>
          <p:cNvPr id="10" name="Metin kutusu 9"/>
          <p:cNvSpPr txBox="1"/>
          <p:nvPr/>
        </p:nvSpPr>
        <p:spPr>
          <a:xfrm>
            <a:off x="6157700" y="5368525"/>
            <a:ext cx="2615363" cy="276999"/>
          </a:xfrm>
          <a:prstGeom prst="rect">
            <a:avLst/>
          </a:prstGeom>
          <a:noFill/>
        </p:spPr>
        <p:txBody>
          <a:bodyPr wrap="square" rtlCol="0">
            <a:spAutoFit/>
          </a:bodyPr>
          <a:lstStyle/>
          <a:p>
            <a:r>
              <a:rPr lang="en-US" sz="1200" dirty="0">
                <a:solidFill>
                  <a:srgbClr val="0767B2"/>
                </a:solidFill>
                <a:latin typeface="Arial" panose="020B0604020202020204" pitchFamily="34" charset="0"/>
              </a:rPr>
              <a:t>(%) Share of Population Aged 65 and Over</a:t>
            </a:r>
            <a:endParaRPr lang="en-US" sz="1200" dirty="0">
              <a:solidFill>
                <a:srgbClr val="0767B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226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EDAE8-965C-354A-AF42-12A532C7407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32FB234-A0AF-044F-91B7-4B057E0D4718}"/>
              </a:ext>
            </a:extLst>
          </p:cNvPr>
          <p:cNvSpPr txBox="1"/>
          <p:nvPr/>
        </p:nvSpPr>
        <p:spPr>
          <a:xfrm>
            <a:off x="409073" y="577516"/>
            <a:ext cx="11176265" cy="553998"/>
          </a:xfrm>
          <a:prstGeom prst="rect">
            <a:avLst/>
          </a:prstGeom>
          <a:noFill/>
        </p:spPr>
        <p:txBody>
          <a:bodyPr wrap="none" rtlCol="0">
            <a:spAutoFit/>
          </a:bodyPr>
          <a:lstStyle/>
          <a:p>
            <a:r>
              <a:rPr lang="en-US" sz="3000" b="1" dirty="0">
                <a:solidFill>
                  <a:srgbClr val="F08221"/>
                </a:solidFill>
                <a:latin typeface="Arial" panose="020B0604020202020204" pitchFamily="34" charset="0"/>
              </a:rPr>
              <a:t>We are</a:t>
            </a:r>
            <a:r>
              <a:rPr lang="en-US" dirty="0"/>
              <a:t> </a:t>
            </a:r>
            <a:r>
              <a:rPr lang="en-US" sz="3000" b="1" dirty="0">
                <a:solidFill>
                  <a:srgbClr val="F08221"/>
                </a:solidFill>
                <a:latin typeface="Arial" panose="020B0604020202020204" pitchFamily="34" charset="0"/>
              </a:rPr>
              <a:t>a solution partner</a:t>
            </a:r>
            <a:r>
              <a:rPr lang="en-US" dirty="0"/>
              <a:t> </a:t>
            </a:r>
            <a:r>
              <a:rPr lang="en-US" sz="3000" b="1" dirty="0">
                <a:solidFill>
                  <a:srgbClr val="F08221"/>
                </a:solidFill>
                <a:latin typeface="Arial" panose="020B0604020202020204" pitchFamily="34" charset="0"/>
              </a:rPr>
              <a:t>in value-based</a:t>
            </a:r>
            <a:r>
              <a:rPr lang="en-US" dirty="0"/>
              <a:t> </a:t>
            </a:r>
            <a:r>
              <a:rPr lang="en-US" sz="3000" b="1" dirty="0">
                <a:solidFill>
                  <a:srgbClr val="F08221"/>
                </a:solidFill>
                <a:latin typeface="Arial" panose="020B0604020202020204" pitchFamily="34" charset="0"/>
              </a:rPr>
              <a:t>healthcare</a:t>
            </a:r>
            <a:r>
              <a:rPr lang="en-US" dirty="0"/>
              <a:t> </a:t>
            </a:r>
            <a:r>
              <a:rPr lang="en-US" sz="3000" b="1" dirty="0">
                <a:solidFill>
                  <a:srgbClr val="F08221"/>
                </a:solidFill>
                <a:latin typeface="Arial" panose="020B0604020202020204" pitchFamily="34" charset="0"/>
              </a:rPr>
              <a:t>in Turkey</a:t>
            </a:r>
            <a:endParaRPr lang="en-US" sz="3000" b="1"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19D0FC-FACB-DE41-8FB4-271B689A1B40}"/>
              </a:ext>
            </a:extLst>
          </p:cNvPr>
          <p:cNvSpPr txBox="1"/>
          <p:nvPr/>
        </p:nvSpPr>
        <p:spPr>
          <a:xfrm>
            <a:off x="896203" y="1456356"/>
            <a:ext cx="10430927" cy="4097981"/>
          </a:xfrm>
          <a:prstGeom prst="rect">
            <a:avLst/>
          </a:prstGeom>
          <a:noFill/>
        </p:spPr>
        <p:txBody>
          <a:bodyPr wrap="square" rtlCol="0">
            <a:spAutoFit/>
          </a:bodyPr>
          <a:lstStyle/>
          <a:p>
            <a:pPr>
              <a:lnSpc>
                <a:spcPct val="150000"/>
              </a:lnSpc>
              <a:spcAft>
                <a:spcPts val="1200"/>
              </a:spcAft>
            </a:pPr>
            <a:r>
              <a:rPr lang="en-US" sz="3200" b="1" dirty="0">
                <a:solidFill>
                  <a:srgbClr val="0767B2"/>
                </a:solidFill>
                <a:latin typeface="Arial" panose="020B0604020202020204" pitchFamily="34" charset="0"/>
              </a:rPr>
              <a:t>6000: </a:t>
            </a:r>
            <a:r>
              <a:rPr lang="en-US" sz="2000" b="1" dirty="0">
                <a:solidFill>
                  <a:srgbClr val="0767B2"/>
                </a:solidFill>
                <a:latin typeface="Arial" panose="020B0604020202020204" pitchFamily="34" charset="0"/>
              </a:rPr>
              <a:t>Nearly 6000 healthcare workers</a:t>
            </a:r>
            <a:r>
              <a:rPr lang="en-US" sz="2000" dirty="0">
                <a:solidFill>
                  <a:srgbClr val="0767B2"/>
                </a:solidFill>
                <a:latin typeface="Arial" panose="020B0604020202020204" pitchFamily="34" charset="0"/>
              </a:rPr>
              <a:t> (doctors, nurses, lab technicians etc.) have been reached out with </a:t>
            </a:r>
            <a:r>
              <a:rPr lang="en-US" sz="2000" b="1" dirty="0">
                <a:solidFill>
                  <a:srgbClr val="0767B2"/>
                </a:solidFill>
                <a:latin typeface="Arial" panose="020B0604020202020204" pitchFamily="34" charset="0"/>
              </a:rPr>
              <a:t>medical trainings </a:t>
            </a:r>
            <a:r>
              <a:rPr lang="en-US" sz="2000" dirty="0">
                <a:solidFill>
                  <a:srgbClr val="0767B2"/>
                </a:solidFill>
                <a:latin typeface="Arial" panose="020B0604020202020204" pitchFamily="34" charset="0"/>
              </a:rPr>
              <a:t>provided by all of our members in the last year.</a:t>
            </a:r>
            <a:endParaRPr lang="tr-TR" sz="2000" dirty="0">
              <a:solidFill>
                <a:srgbClr val="0767B2"/>
              </a:solidFill>
              <a:latin typeface="Arial" panose="020B0604020202020204" pitchFamily="34" charset="0"/>
            </a:endParaRPr>
          </a:p>
          <a:p>
            <a:pPr>
              <a:lnSpc>
                <a:spcPct val="150000"/>
              </a:lnSpc>
              <a:spcAft>
                <a:spcPts val="1200"/>
              </a:spcAft>
            </a:pPr>
            <a:r>
              <a:rPr lang="en-US" sz="3200" b="1" dirty="0">
                <a:solidFill>
                  <a:srgbClr val="0767B2"/>
                </a:solidFill>
                <a:latin typeface="Arial" panose="020B0604020202020204" pitchFamily="34" charset="0"/>
              </a:rPr>
              <a:t>14</a:t>
            </a:r>
            <a:r>
              <a:rPr lang="en-US" dirty="0"/>
              <a:t> </a:t>
            </a:r>
            <a:r>
              <a:rPr lang="en-US" sz="3200" b="1" dirty="0">
                <a:solidFill>
                  <a:srgbClr val="0767B2"/>
                </a:solidFill>
                <a:latin typeface="Arial" panose="020B0604020202020204" pitchFamily="34" charset="0"/>
              </a:rPr>
              <a:t>: 	  </a:t>
            </a:r>
            <a:r>
              <a:rPr lang="en-US" sz="2000" dirty="0">
                <a:solidFill>
                  <a:srgbClr val="0767B2"/>
                </a:solidFill>
                <a:latin typeface="Arial" panose="020B0604020202020204" pitchFamily="34" charset="0"/>
              </a:rPr>
              <a:t>In addition to </a:t>
            </a:r>
            <a:r>
              <a:rPr lang="en-US" sz="2000" b="1" dirty="0">
                <a:solidFill>
                  <a:srgbClr val="0767B2"/>
                </a:solidFill>
                <a:latin typeface="Arial" panose="020B0604020202020204" pitchFamily="34" charset="0"/>
              </a:rPr>
              <a:t>Sales &amp; Marketing </a:t>
            </a:r>
            <a:r>
              <a:rPr lang="en-US" sz="2000" dirty="0">
                <a:solidFill>
                  <a:srgbClr val="0767B2"/>
                </a:solidFill>
                <a:latin typeface="Arial" panose="020B0604020202020204" pitchFamily="34" charset="0"/>
              </a:rPr>
              <a:t>teams, 14 of our members also have </a:t>
            </a:r>
            <a:r>
              <a:rPr lang="en-US" sz="2000" b="1" dirty="0">
                <a:solidFill>
                  <a:srgbClr val="0767B2"/>
                </a:solidFill>
                <a:latin typeface="Arial" panose="020B0604020202020204" pitchFamily="34" charset="0"/>
              </a:rPr>
              <a:t>Medical support teams </a:t>
            </a:r>
            <a:r>
              <a:rPr lang="en-US" sz="2000" dirty="0">
                <a:solidFill>
                  <a:srgbClr val="0767B2"/>
                </a:solidFill>
                <a:latin typeface="Arial" panose="020B0604020202020204" pitchFamily="34" charset="0"/>
              </a:rPr>
              <a:t>trained in medicine/pharmaceutics/nursing.</a:t>
            </a:r>
            <a:endParaRPr lang="tr-TR" sz="2000" dirty="0">
              <a:solidFill>
                <a:srgbClr val="0767B2"/>
              </a:solidFill>
              <a:latin typeface="Arial" panose="020B0604020202020204" pitchFamily="34" charset="0"/>
            </a:endParaRPr>
          </a:p>
          <a:p>
            <a:pPr>
              <a:lnSpc>
                <a:spcPct val="150000"/>
              </a:lnSpc>
              <a:spcAft>
                <a:spcPts val="1200"/>
              </a:spcAft>
            </a:pPr>
            <a:r>
              <a:rPr lang="en-US" sz="3200" b="1" dirty="0">
                <a:solidFill>
                  <a:srgbClr val="0767B2"/>
                </a:solidFill>
                <a:latin typeface="Arial" panose="020B0604020202020204" pitchFamily="34" charset="0"/>
              </a:rPr>
              <a:t>15: 	</a:t>
            </a:r>
            <a:r>
              <a:rPr lang="en-US" sz="2000" dirty="0">
                <a:solidFill>
                  <a:srgbClr val="0767B2"/>
                </a:solidFill>
                <a:latin typeface="Arial" panose="020B0604020202020204" pitchFamily="34" charset="0"/>
              </a:rPr>
              <a:t>15 of our members have a </a:t>
            </a:r>
            <a:r>
              <a:rPr lang="en-US" sz="2000" b="1" dirty="0">
                <a:solidFill>
                  <a:srgbClr val="0767B2"/>
                </a:solidFill>
                <a:latin typeface="Arial" panose="020B0604020202020204" pitchFamily="34" charset="0"/>
              </a:rPr>
              <a:t>Healthcare Professional Training Center</a:t>
            </a:r>
            <a:r>
              <a:rPr lang="en-US" sz="2000" dirty="0">
                <a:solidFill>
                  <a:srgbClr val="0767B2"/>
                </a:solidFill>
                <a:latin typeface="Arial" panose="020B0604020202020204" pitchFamily="34" charset="0"/>
              </a:rPr>
              <a:t>.</a:t>
            </a:r>
            <a:endParaRPr lang="en-US" sz="2000" dirty="0">
              <a:solidFill>
                <a:srgbClr val="0767B2"/>
              </a:solidFill>
              <a:latin typeface="Arial" panose="020B0604020202020204" pitchFamily="34" charset="0"/>
              <a:cs typeface="Arial" panose="020B0604020202020204" pitchFamily="34" charset="0"/>
            </a:endParaRPr>
          </a:p>
          <a:p>
            <a:pPr marL="342900" indent="-342900">
              <a:lnSpc>
                <a:spcPct val="150000"/>
              </a:lnSpc>
              <a:buBlip>
                <a:blip r:embed="rId3"/>
              </a:buBlip>
            </a:pPr>
            <a:endParaRPr lang="en-US" sz="2000" dirty="0">
              <a:solidFill>
                <a:srgbClr val="0767B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27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8EDAE8-965C-354A-AF42-12A532C7407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32FB234-A0AF-044F-91B7-4B057E0D4718}"/>
              </a:ext>
            </a:extLst>
          </p:cNvPr>
          <p:cNvSpPr txBox="1"/>
          <p:nvPr/>
        </p:nvSpPr>
        <p:spPr>
          <a:xfrm>
            <a:off x="409073" y="577516"/>
            <a:ext cx="11176265" cy="553998"/>
          </a:xfrm>
          <a:prstGeom prst="rect">
            <a:avLst/>
          </a:prstGeom>
          <a:noFill/>
        </p:spPr>
        <p:txBody>
          <a:bodyPr wrap="none" rtlCol="0">
            <a:spAutoFit/>
          </a:bodyPr>
          <a:lstStyle/>
          <a:p>
            <a:r>
              <a:rPr lang="en-US" sz="3000" b="1" dirty="0">
                <a:solidFill>
                  <a:srgbClr val="F08221"/>
                </a:solidFill>
                <a:latin typeface="Arial" panose="020B0604020202020204" pitchFamily="34" charset="0"/>
              </a:rPr>
              <a:t>We are</a:t>
            </a:r>
            <a:r>
              <a:rPr lang="en-US" dirty="0"/>
              <a:t> </a:t>
            </a:r>
            <a:r>
              <a:rPr lang="en-US" sz="3000" b="1" dirty="0">
                <a:solidFill>
                  <a:srgbClr val="F08221"/>
                </a:solidFill>
                <a:latin typeface="Arial" panose="020B0604020202020204" pitchFamily="34" charset="0"/>
              </a:rPr>
              <a:t>a solution partner</a:t>
            </a:r>
            <a:r>
              <a:rPr lang="en-US" dirty="0"/>
              <a:t> </a:t>
            </a:r>
            <a:r>
              <a:rPr lang="en-US" sz="3000" b="1" dirty="0">
                <a:solidFill>
                  <a:srgbClr val="F08221"/>
                </a:solidFill>
                <a:latin typeface="Arial" panose="020B0604020202020204" pitchFamily="34" charset="0"/>
              </a:rPr>
              <a:t>in value-based</a:t>
            </a:r>
            <a:r>
              <a:rPr lang="en-US" dirty="0"/>
              <a:t> </a:t>
            </a:r>
            <a:r>
              <a:rPr lang="en-US" sz="3000" b="1" dirty="0">
                <a:solidFill>
                  <a:srgbClr val="F08221"/>
                </a:solidFill>
                <a:latin typeface="Arial" panose="020B0604020202020204" pitchFamily="34" charset="0"/>
              </a:rPr>
              <a:t>healthcare</a:t>
            </a:r>
            <a:r>
              <a:rPr lang="en-US" dirty="0"/>
              <a:t> </a:t>
            </a:r>
            <a:r>
              <a:rPr lang="en-US" sz="3000" b="1" dirty="0">
                <a:solidFill>
                  <a:srgbClr val="F08221"/>
                </a:solidFill>
                <a:latin typeface="Arial" panose="020B0604020202020204" pitchFamily="34" charset="0"/>
              </a:rPr>
              <a:t>in Turkey</a:t>
            </a:r>
            <a:endParaRPr lang="en-US" sz="3000" b="1"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19D0FC-FACB-DE41-8FB4-271B689A1B40}"/>
              </a:ext>
            </a:extLst>
          </p:cNvPr>
          <p:cNvSpPr txBox="1"/>
          <p:nvPr/>
        </p:nvSpPr>
        <p:spPr>
          <a:xfrm>
            <a:off x="1021933" y="5359568"/>
            <a:ext cx="9127907" cy="1631216"/>
          </a:xfrm>
          <a:prstGeom prst="rect">
            <a:avLst/>
          </a:prstGeom>
          <a:noFill/>
        </p:spPr>
        <p:txBody>
          <a:bodyPr wrap="square" rtlCol="0">
            <a:spAutoFit/>
          </a:bodyPr>
          <a:lstStyle/>
          <a:p>
            <a:pPr algn="ctr"/>
            <a:r>
              <a:rPr lang="en-US" sz="2000" dirty="0">
                <a:solidFill>
                  <a:srgbClr val="0767B2"/>
                </a:solidFill>
                <a:latin typeface="Arial" panose="020B0604020202020204" pitchFamily="34" charset="0"/>
              </a:rPr>
              <a:t>All our members </a:t>
            </a:r>
            <a:r>
              <a:rPr lang="en-US" sz="2000" b="1" dirty="0">
                <a:solidFill>
                  <a:srgbClr val="0767B2"/>
                </a:solidFill>
                <a:latin typeface="Arial" panose="020B0604020202020204" pitchFamily="34" charset="0"/>
              </a:rPr>
              <a:t>support medical conferences </a:t>
            </a:r>
            <a:r>
              <a:rPr lang="en-US" sz="2000" dirty="0">
                <a:solidFill>
                  <a:srgbClr val="0767B2"/>
                </a:solidFill>
                <a:latin typeface="Arial" panose="020B0604020202020204" pitchFamily="34" charset="0"/>
              </a:rPr>
              <a:t>all the year round</a:t>
            </a:r>
            <a:r>
              <a:rPr lang="tr-TR" sz="2000" dirty="0">
                <a:solidFill>
                  <a:srgbClr val="0767B2"/>
                </a:solidFill>
                <a:latin typeface="Arial" panose="020B0604020202020204" pitchFamily="34" charset="0"/>
              </a:rPr>
              <a:t>, </a:t>
            </a:r>
            <a:r>
              <a:rPr lang="en-US" sz="2000" dirty="0">
                <a:solidFill>
                  <a:srgbClr val="0767B2"/>
                </a:solidFill>
                <a:latin typeface="Arial" panose="020B0604020202020204" pitchFamily="34" charset="0"/>
              </a:rPr>
              <a:t>and </a:t>
            </a:r>
            <a:endParaRPr lang="tr-TR" sz="2000" dirty="0">
              <a:solidFill>
                <a:srgbClr val="0767B2"/>
              </a:solidFill>
              <a:latin typeface="Arial" panose="020B0604020202020204" pitchFamily="34" charset="0"/>
            </a:endParaRPr>
          </a:p>
          <a:p>
            <a:pPr algn="ctr"/>
            <a:r>
              <a:rPr lang="en-US" sz="2000" b="1" u="sng" dirty="0">
                <a:solidFill>
                  <a:srgbClr val="0767B2"/>
                </a:solidFill>
                <a:latin typeface="Arial" panose="020B0604020202020204" pitchFamily="34" charset="0"/>
              </a:rPr>
              <a:t>the total number of collaborations / supports is more than 150 annually.</a:t>
            </a:r>
          </a:p>
          <a:p>
            <a:pPr marL="342900" indent="-342900" algn="ctr">
              <a:buBlip>
                <a:blip r:embed="rId3"/>
              </a:buBlip>
            </a:pPr>
            <a:endParaRPr lang="en-US" sz="2000" dirty="0">
              <a:solidFill>
                <a:srgbClr val="0767B2"/>
              </a:solidFill>
              <a:latin typeface="Arial" panose="020B0604020202020204" pitchFamily="34" charset="0"/>
              <a:cs typeface="Arial" panose="020B0604020202020204" pitchFamily="34" charset="0"/>
            </a:endParaRPr>
          </a:p>
          <a:p>
            <a:pPr marL="342900" indent="-342900" algn="ctr">
              <a:buBlip>
                <a:blip r:embed="rId3"/>
              </a:buBlip>
            </a:pPr>
            <a:endParaRPr lang="en-US" sz="2000" dirty="0">
              <a:solidFill>
                <a:srgbClr val="0767B2"/>
              </a:solidFill>
              <a:latin typeface="Arial" panose="020B0604020202020204" pitchFamily="34" charset="0"/>
              <a:cs typeface="Arial" panose="020B0604020202020204" pitchFamily="34" charset="0"/>
            </a:endParaRPr>
          </a:p>
          <a:p>
            <a:pPr marL="342900" indent="-342900" algn="ctr">
              <a:buBlip>
                <a:blip r:embed="rId3"/>
              </a:buBlip>
            </a:pPr>
            <a:endParaRPr lang="en-US" sz="2000" dirty="0">
              <a:solidFill>
                <a:srgbClr val="0767B2"/>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740" y="1362570"/>
            <a:ext cx="623887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2826327" y="1425044"/>
            <a:ext cx="4393870" cy="584775"/>
          </a:xfrm>
          <a:prstGeom prst="rect">
            <a:avLst/>
          </a:prstGeom>
          <a:noFill/>
        </p:spPr>
        <p:txBody>
          <a:bodyPr wrap="square" rtlCol="0">
            <a:spAutoFit/>
          </a:bodyPr>
          <a:lstStyle/>
          <a:p>
            <a:pPr algn="ctr"/>
            <a:r>
              <a:rPr lang="en-US" sz="1600" b="1" dirty="0">
                <a:solidFill>
                  <a:srgbClr val="0767B2"/>
                </a:solidFill>
                <a:latin typeface="Arial" panose="020B0604020202020204" pitchFamily="34" charset="0"/>
              </a:rPr>
              <a:t>NUMBER OF PHYSICIAN ASSOCIATIONS IN COLLABORATION WITH OUR MEMBERS</a:t>
            </a:r>
            <a:endParaRPr lang="en-US" sz="1600" b="1" dirty="0">
              <a:solidFill>
                <a:srgbClr val="0767B2"/>
              </a:solidFill>
              <a:latin typeface="Arial" panose="020B0604020202020204" pitchFamily="34" charset="0"/>
              <a:cs typeface="Arial" panose="020B0604020202020204" pitchFamily="34" charset="0"/>
            </a:endParaRPr>
          </a:p>
        </p:txBody>
      </p:sp>
      <p:sp>
        <p:nvSpPr>
          <p:cNvPr id="8" name="Metin kutusu 7"/>
          <p:cNvSpPr txBox="1"/>
          <p:nvPr/>
        </p:nvSpPr>
        <p:spPr>
          <a:xfrm>
            <a:off x="4201885" y="2171929"/>
            <a:ext cx="738249" cy="338554"/>
          </a:xfrm>
          <a:prstGeom prst="rect">
            <a:avLst/>
          </a:prstGeom>
          <a:noFill/>
        </p:spPr>
        <p:txBody>
          <a:bodyPr wrap="square" rtlCol="0">
            <a:spAutoFit/>
          </a:bodyPr>
          <a:lstStyle/>
          <a:p>
            <a:pPr algn="ctr"/>
            <a:r>
              <a:rPr lang="en-US" sz="1600" b="1" dirty="0">
                <a:solidFill>
                  <a:srgbClr val="FFC000"/>
                </a:solidFill>
                <a:latin typeface="Arial" panose="020B0604020202020204" pitchFamily="34" charset="0"/>
              </a:rPr>
              <a:t>&gt; 20</a:t>
            </a:r>
            <a:endParaRPr lang="en-US" sz="1600" b="1" dirty="0">
              <a:solidFill>
                <a:srgbClr val="FFC000"/>
              </a:solidFill>
              <a:latin typeface="Arial" panose="020B0604020202020204" pitchFamily="34" charset="0"/>
              <a:cs typeface="Arial" panose="020B0604020202020204" pitchFamily="34" charset="0"/>
            </a:endParaRPr>
          </a:p>
        </p:txBody>
      </p:sp>
      <p:sp>
        <p:nvSpPr>
          <p:cNvPr id="9" name="Metin kutusu 8"/>
          <p:cNvSpPr txBox="1"/>
          <p:nvPr/>
        </p:nvSpPr>
        <p:spPr>
          <a:xfrm>
            <a:off x="4413660" y="2728079"/>
            <a:ext cx="738249"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rPr>
              <a:t>12%</a:t>
            </a:r>
            <a:endParaRPr lang="en-US" sz="1600" dirty="0">
              <a:solidFill>
                <a:schemeClr val="bg1"/>
              </a:solidFill>
              <a:latin typeface="Arial" panose="020B0604020202020204" pitchFamily="34" charset="0"/>
              <a:cs typeface="Arial" panose="020B0604020202020204" pitchFamily="34" charset="0"/>
            </a:endParaRPr>
          </a:p>
        </p:txBody>
      </p:sp>
      <p:sp>
        <p:nvSpPr>
          <p:cNvPr id="10" name="Metin kutusu 9"/>
          <p:cNvSpPr txBox="1"/>
          <p:nvPr/>
        </p:nvSpPr>
        <p:spPr>
          <a:xfrm>
            <a:off x="5373560" y="3248604"/>
            <a:ext cx="738249"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rPr>
              <a:t>32%</a:t>
            </a:r>
            <a:endParaRPr lang="en-US" sz="1600" dirty="0">
              <a:solidFill>
                <a:schemeClr val="bg1"/>
              </a:solidFill>
              <a:latin typeface="Arial" panose="020B0604020202020204" pitchFamily="34" charset="0"/>
              <a:cs typeface="Arial" panose="020B0604020202020204" pitchFamily="34" charset="0"/>
            </a:endParaRPr>
          </a:p>
        </p:txBody>
      </p:sp>
      <p:sp>
        <p:nvSpPr>
          <p:cNvPr id="11" name="Metin kutusu 10"/>
          <p:cNvSpPr txBox="1"/>
          <p:nvPr/>
        </p:nvSpPr>
        <p:spPr>
          <a:xfrm>
            <a:off x="4079185" y="3676104"/>
            <a:ext cx="738249"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rPr>
              <a:t>41%</a:t>
            </a:r>
            <a:endParaRPr lang="en-US" sz="1600" dirty="0">
              <a:solidFill>
                <a:schemeClr val="bg1"/>
              </a:solidFill>
              <a:latin typeface="Arial" panose="020B0604020202020204" pitchFamily="34" charset="0"/>
              <a:cs typeface="Arial" panose="020B0604020202020204" pitchFamily="34" charset="0"/>
            </a:endParaRPr>
          </a:p>
        </p:txBody>
      </p:sp>
      <p:sp>
        <p:nvSpPr>
          <p:cNvPr id="13" name="Metin kutusu 12"/>
          <p:cNvSpPr txBox="1"/>
          <p:nvPr/>
        </p:nvSpPr>
        <p:spPr>
          <a:xfrm>
            <a:off x="5110821" y="4014658"/>
            <a:ext cx="738249"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rPr>
              <a:t>12%</a:t>
            </a:r>
            <a:endParaRPr lang="en-US" sz="1600" dirty="0">
              <a:solidFill>
                <a:schemeClr val="bg1"/>
              </a:solidFill>
              <a:latin typeface="Arial" panose="020B0604020202020204" pitchFamily="34" charset="0"/>
              <a:cs typeface="Arial" panose="020B0604020202020204" pitchFamily="34" charset="0"/>
            </a:endParaRPr>
          </a:p>
        </p:txBody>
      </p:sp>
      <p:sp>
        <p:nvSpPr>
          <p:cNvPr id="14" name="Metin kutusu 13"/>
          <p:cNvSpPr txBox="1"/>
          <p:nvPr/>
        </p:nvSpPr>
        <p:spPr>
          <a:xfrm>
            <a:off x="5991570" y="2711202"/>
            <a:ext cx="738249" cy="338554"/>
          </a:xfrm>
          <a:prstGeom prst="rect">
            <a:avLst/>
          </a:prstGeom>
          <a:noFill/>
        </p:spPr>
        <p:txBody>
          <a:bodyPr wrap="square" rtlCol="0">
            <a:spAutoFit/>
          </a:bodyPr>
          <a:lstStyle/>
          <a:p>
            <a:pPr algn="ctr"/>
            <a:r>
              <a:rPr lang="en-US" sz="1600" b="1" dirty="0">
                <a:solidFill>
                  <a:srgbClr val="F08221"/>
                </a:solidFill>
                <a:latin typeface="Arial" panose="020B0604020202020204" pitchFamily="34" charset="0"/>
              </a:rPr>
              <a:t>10-20</a:t>
            </a:r>
            <a:endParaRPr lang="en-US" sz="1600" b="1" dirty="0">
              <a:solidFill>
                <a:srgbClr val="F08221"/>
              </a:solidFill>
              <a:latin typeface="Arial" panose="020B0604020202020204" pitchFamily="34" charset="0"/>
              <a:cs typeface="Arial" panose="020B0604020202020204" pitchFamily="34" charset="0"/>
            </a:endParaRPr>
          </a:p>
        </p:txBody>
      </p:sp>
      <p:sp>
        <p:nvSpPr>
          <p:cNvPr id="15" name="Metin kutusu 14"/>
          <p:cNvSpPr txBox="1"/>
          <p:nvPr/>
        </p:nvSpPr>
        <p:spPr>
          <a:xfrm>
            <a:off x="5550220" y="4526102"/>
            <a:ext cx="738249" cy="338554"/>
          </a:xfrm>
          <a:prstGeom prst="rect">
            <a:avLst/>
          </a:prstGeom>
          <a:noFill/>
        </p:spPr>
        <p:txBody>
          <a:bodyPr wrap="square" rtlCol="0">
            <a:spAutoFit/>
          </a:bodyPr>
          <a:lstStyle/>
          <a:p>
            <a:pPr algn="ctr"/>
            <a:r>
              <a:rPr lang="en-US" sz="1600" b="1" dirty="0">
                <a:solidFill>
                  <a:schemeClr val="bg1">
                    <a:lumMod val="65000"/>
                  </a:schemeClr>
                </a:solidFill>
                <a:latin typeface="Arial" panose="020B0604020202020204" pitchFamily="34" charset="0"/>
              </a:rPr>
              <a:t>5-10</a:t>
            </a:r>
            <a:endParaRPr lang="en-US" sz="1600" b="1" dirty="0">
              <a:solidFill>
                <a:schemeClr val="bg1">
                  <a:lumMod val="65000"/>
                </a:schemeClr>
              </a:solidFill>
              <a:latin typeface="Arial" panose="020B0604020202020204" pitchFamily="34" charset="0"/>
              <a:cs typeface="Arial" panose="020B0604020202020204" pitchFamily="34" charset="0"/>
            </a:endParaRPr>
          </a:p>
        </p:txBody>
      </p:sp>
      <p:sp>
        <p:nvSpPr>
          <p:cNvPr id="16" name="Metin kutusu 15"/>
          <p:cNvSpPr txBox="1"/>
          <p:nvPr/>
        </p:nvSpPr>
        <p:spPr>
          <a:xfrm>
            <a:off x="3606136" y="4246337"/>
            <a:ext cx="738249" cy="338554"/>
          </a:xfrm>
          <a:prstGeom prst="rect">
            <a:avLst/>
          </a:prstGeom>
          <a:noFill/>
        </p:spPr>
        <p:txBody>
          <a:bodyPr wrap="square" rtlCol="0">
            <a:spAutoFit/>
          </a:bodyPr>
          <a:lstStyle/>
          <a:p>
            <a:pPr algn="ctr"/>
            <a:r>
              <a:rPr lang="en-US" sz="1600" b="1" dirty="0">
                <a:solidFill>
                  <a:srgbClr val="0767B2"/>
                </a:solidFill>
                <a:latin typeface="Arial" panose="020B0604020202020204" pitchFamily="34" charset="0"/>
              </a:rPr>
              <a:t>1-5</a:t>
            </a:r>
            <a:endParaRPr lang="en-US" sz="1600" b="1" dirty="0">
              <a:solidFill>
                <a:srgbClr val="0767B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464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D47820-872E-E243-940F-89E5EC4A0B78}"/>
              </a:ext>
            </a:extLst>
          </p:cNvPr>
          <p:cNvPicPr>
            <a:picLocks noChangeAspect="1"/>
          </p:cNvPicPr>
          <p:nvPr/>
        </p:nvPicPr>
        <p:blipFill>
          <a:blip r:embed="rId2"/>
          <a:stretch>
            <a:fillRect/>
          </a:stretch>
        </p:blipFill>
        <p:spPr>
          <a:xfrm>
            <a:off x="-966" y="0"/>
            <a:ext cx="12192000" cy="6858000"/>
          </a:xfrm>
          <a:prstGeom prst="rect">
            <a:avLst/>
          </a:prstGeom>
        </p:spPr>
      </p:pic>
      <p:sp>
        <p:nvSpPr>
          <p:cNvPr id="5" name="TextBox 4">
            <a:extLst>
              <a:ext uri="{FF2B5EF4-FFF2-40B4-BE49-F238E27FC236}">
                <a16:creationId xmlns:a16="http://schemas.microsoft.com/office/drawing/2014/main" id="{BFB41A9B-131B-5547-BDAF-E8252D812888}"/>
              </a:ext>
            </a:extLst>
          </p:cNvPr>
          <p:cNvSpPr txBox="1"/>
          <p:nvPr/>
        </p:nvSpPr>
        <p:spPr>
          <a:xfrm>
            <a:off x="409073" y="577516"/>
            <a:ext cx="9514143" cy="1015663"/>
          </a:xfrm>
          <a:prstGeom prst="rect">
            <a:avLst/>
          </a:prstGeom>
          <a:noFill/>
        </p:spPr>
        <p:txBody>
          <a:bodyPr wrap="none" rtlCol="0">
            <a:spAutoFit/>
          </a:bodyPr>
          <a:lstStyle/>
          <a:p>
            <a:r>
              <a:rPr lang="en-US" sz="3000" b="1" dirty="0">
                <a:solidFill>
                  <a:srgbClr val="F08221"/>
                </a:solidFill>
                <a:latin typeface="Arial" panose="020B0604020202020204" pitchFamily="34" charset="0"/>
              </a:rPr>
              <a:t>The </a:t>
            </a:r>
            <a:r>
              <a:rPr lang="tr-TR" sz="3000" b="1" dirty="0">
                <a:solidFill>
                  <a:srgbClr val="F08221"/>
                </a:solidFill>
                <a:latin typeface="Arial" panose="020B0604020202020204" pitchFamily="34" charset="0"/>
              </a:rPr>
              <a:t>global </a:t>
            </a:r>
            <a:r>
              <a:rPr lang="en-US" sz="3000" b="1" dirty="0">
                <a:solidFill>
                  <a:srgbClr val="F08221"/>
                </a:solidFill>
                <a:latin typeface="Arial" panose="020B0604020202020204" pitchFamily="34" charset="0"/>
              </a:rPr>
              <a:t>budget</a:t>
            </a:r>
            <a:r>
              <a:rPr lang="en-US" dirty="0"/>
              <a:t> </a:t>
            </a:r>
            <a:r>
              <a:rPr lang="en-US" sz="3000" b="1" dirty="0">
                <a:solidFill>
                  <a:srgbClr val="F08221"/>
                </a:solidFill>
                <a:latin typeface="Arial" panose="020B0604020202020204" pitchFamily="34" charset="0"/>
              </a:rPr>
              <a:t>allocated to</a:t>
            </a:r>
            <a:r>
              <a:rPr lang="en-US" dirty="0"/>
              <a:t> </a:t>
            </a:r>
            <a:r>
              <a:rPr lang="en-US" sz="3000" b="1" dirty="0">
                <a:solidFill>
                  <a:srgbClr val="F08221"/>
                </a:solidFill>
                <a:latin typeface="Arial" panose="020B0604020202020204" pitchFamily="34" charset="0"/>
              </a:rPr>
              <a:t>R&amp;D</a:t>
            </a:r>
            <a:r>
              <a:rPr lang="en-US" dirty="0"/>
              <a:t> </a:t>
            </a:r>
            <a:r>
              <a:rPr lang="en-US" sz="3000" b="1" dirty="0">
                <a:solidFill>
                  <a:srgbClr val="F08221"/>
                </a:solidFill>
                <a:latin typeface="Arial" panose="020B0604020202020204" pitchFamily="34" charset="0"/>
              </a:rPr>
              <a:t>by</a:t>
            </a:r>
            <a:r>
              <a:rPr lang="en-US" dirty="0"/>
              <a:t> </a:t>
            </a:r>
            <a:r>
              <a:rPr lang="en-US" sz="3000" b="1" dirty="0">
                <a:solidFill>
                  <a:srgbClr val="F08221"/>
                </a:solidFill>
                <a:latin typeface="Arial" panose="020B0604020202020204" pitchFamily="34" charset="0"/>
              </a:rPr>
              <a:t>our</a:t>
            </a:r>
            <a:r>
              <a:rPr lang="en-US" dirty="0"/>
              <a:t> </a:t>
            </a:r>
            <a:r>
              <a:rPr lang="en-US" sz="3000" b="1" dirty="0">
                <a:solidFill>
                  <a:srgbClr val="F08221"/>
                </a:solidFill>
                <a:latin typeface="Arial" panose="020B0604020202020204" pitchFamily="34" charset="0"/>
              </a:rPr>
              <a:t>members</a:t>
            </a:r>
            <a:endParaRPr lang="en-US" sz="3000" b="1" dirty="0">
              <a:solidFill>
                <a:srgbClr val="F08221"/>
              </a:solidFill>
              <a:latin typeface="Arial" panose="020B0604020202020204" pitchFamily="34" charset="0"/>
              <a:cs typeface="Arial" panose="020B0604020202020204" pitchFamily="34" charset="0"/>
            </a:endParaRPr>
          </a:p>
          <a:p>
            <a:r>
              <a:rPr lang="en-US" sz="3000" b="1" dirty="0">
                <a:solidFill>
                  <a:srgbClr val="F08221"/>
                </a:solidFill>
                <a:latin typeface="Arial" panose="020B0604020202020204" pitchFamily="34" charset="0"/>
              </a:rPr>
              <a:t>contributing to</a:t>
            </a:r>
            <a:r>
              <a:rPr lang="en-US" dirty="0"/>
              <a:t> </a:t>
            </a:r>
            <a:r>
              <a:rPr lang="en-US" sz="3000" b="1" dirty="0">
                <a:solidFill>
                  <a:srgbClr val="F08221"/>
                </a:solidFill>
                <a:latin typeface="Arial" panose="020B0604020202020204" pitchFamily="34" charset="0"/>
              </a:rPr>
              <a:t>value-based</a:t>
            </a:r>
            <a:r>
              <a:rPr lang="en-US" dirty="0"/>
              <a:t> </a:t>
            </a:r>
            <a:r>
              <a:rPr lang="en-US" sz="3000" b="1" dirty="0">
                <a:solidFill>
                  <a:srgbClr val="F08221"/>
                </a:solidFill>
                <a:latin typeface="Arial" panose="020B0604020202020204" pitchFamily="34" charset="0"/>
              </a:rPr>
              <a:t>healthcare</a:t>
            </a:r>
            <a:endParaRPr lang="en-US" sz="3000" b="1" dirty="0">
              <a:solidFill>
                <a:srgbClr val="F0822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22ACA23-047F-A746-919C-E96007974822}"/>
              </a:ext>
            </a:extLst>
          </p:cNvPr>
          <p:cNvPicPr>
            <a:picLocks noChangeAspect="1"/>
          </p:cNvPicPr>
          <p:nvPr/>
        </p:nvPicPr>
        <p:blipFill>
          <a:blip r:embed="rId3"/>
          <a:stretch>
            <a:fillRect/>
          </a:stretch>
        </p:blipFill>
        <p:spPr>
          <a:xfrm>
            <a:off x="8185245" y="2152097"/>
            <a:ext cx="1900990" cy="3080520"/>
          </a:xfrm>
          <a:prstGeom prst="rect">
            <a:avLst/>
          </a:prstGeom>
        </p:spPr>
      </p:pic>
      <p:pic>
        <p:nvPicPr>
          <p:cNvPr id="10" name="Picture 9">
            <a:extLst>
              <a:ext uri="{FF2B5EF4-FFF2-40B4-BE49-F238E27FC236}">
                <a16:creationId xmlns:a16="http://schemas.microsoft.com/office/drawing/2014/main" id="{A7943ABE-35FA-5843-9566-588B872B699E}"/>
              </a:ext>
            </a:extLst>
          </p:cNvPr>
          <p:cNvPicPr>
            <a:picLocks noChangeAspect="1"/>
          </p:cNvPicPr>
          <p:nvPr/>
        </p:nvPicPr>
        <p:blipFill>
          <a:blip r:embed="rId3"/>
          <a:stretch>
            <a:fillRect/>
          </a:stretch>
        </p:blipFill>
        <p:spPr>
          <a:xfrm>
            <a:off x="6103626" y="2164361"/>
            <a:ext cx="1900990" cy="3080520"/>
          </a:xfrm>
          <a:prstGeom prst="rect">
            <a:avLst/>
          </a:prstGeom>
        </p:spPr>
      </p:pic>
      <p:pic>
        <p:nvPicPr>
          <p:cNvPr id="11" name="Picture 10">
            <a:extLst>
              <a:ext uri="{FF2B5EF4-FFF2-40B4-BE49-F238E27FC236}">
                <a16:creationId xmlns:a16="http://schemas.microsoft.com/office/drawing/2014/main" id="{FB1E9E60-E783-8A4E-A8BC-DCDBD7E9A3AF}"/>
              </a:ext>
            </a:extLst>
          </p:cNvPr>
          <p:cNvPicPr>
            <a:picLocks noChangeAspect="1"/>
          </p:cNvPicPr>
          <p:nvPr/>
        </p:nvPicPr>
        <p:blipFill>
          <a:blip r:embed="rId3"/>
          <a:stretch>
            <a:fillRect/>
          </a:stretch>
        </p:blipFill>
        <p:spPr>
          <a:xfrm>
            <a:off x="4060682" y="2167111"/>
            <a:ext cx="1900990" cy="3080520"/>
          </a:xfrm>
          <a:prstGeom prst="rect">
            <a:avLst/>
          </a:prstGeom>
        </p:spPr>
      </p:pic>
      <p:pic>
        <p:nvPicPr>
          <p:cNvPr id="12" name="Picture 11">
            <a:extLst>
              <a:ext uri="{FF2B5EF4-FFF2-40B4-BE49-F238E27FC236}">
                <a16:creationId xmlns:a16="http://schemas.microsoft.com/office/drawing/2014/main" id="{D3DC4172-F331-0140-B5CE-A3C537CBB1DD}"/>
              </a:ext>
            </a:extLst>
          </p:cNvPr>
          <p:cNvPicPr>
            <a:picLocks noChangeAspect="1"/>
          </p:cNvPicPr>
          <p:nvPr/>
        </p:nvPicPr>
        <p:blipFill>
          <a:blip r:embed="rId3"/>
          <a:stretch>
            <a:fillRect/>
          </a:stretch>
        </p:blipFill>
        <p:spPr>
          <a:xfrm>
            <a:off x="1977243" y="2167111"/>
            <a:ext cx="1900990" cy="3080520"/>
          </a:xfrm>
          <a:prstGeom prst="rect">
            <a:avLst/>
          </a:prstGeom>
        </p:spPr>
      </p:pic>
      <p:sp>
        <p:nvSpPr>
          <p:cNvPr id="13" name="TextBox 12">
            <a:extLst>
              <a:ext uri="{FF2B5EF4-FFF2-40B4-BE49-F238E27FC236}">
                <a16:creationId xmlns:a16="http://schemas.microsoft.com/office/drawing/2014/main" id="{2F1B447C-B5AD-3746-953A-D38A6B38238A}"/>
              </a:ext>
            </a:extLst>
          </p:cNvPr>
          <p:cNvSpPr txBox="1"/>
          <p:nvPr/>
        </p:nvSpPr>
        <p:spPr>
          <a:xfrm>
            <a:off x="8718798" y="2658476"/>
            <a:ext cx="833883" cy="630942"/>
          </a:xfrm>
          <a:prstGeom prst="rect">
            <a:avLst/>
          </a:prstGeom>
          <a:noFill/>
        </p:spPr>
        <p:txBody>
          <a:bodyPr wrap="none" rtlCol="0">
            <a:spAutoFit/>
          </a:bodyPr>
          <a:lstStyle/>
          <a:p>
            <a:pPr algn="ctr"/>
            <a:r>
              <a:rPr lang="en-US" sz="3500" b="1" dirty="0">
                <a:solidFill>
                  <a:schemeClr val="tx2"/>
                </a:solidFill>
                <a:latin typeface="Arial" panose="020B0604020202020204" pitchFamily="34" charset="0"/>
              </a:rPr>
              <a:t>7%</a:t>
            </a:r>
            <a:endParaRPr lang="en-US" sz="3500" b="1" dirty="0">
              <a:solidFill>
                <a:schemeClr val="tx2"/>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A735133-58D4-2E47-BC0D-D827FFDBF16C}"/>
              </a:ext>
            </a:extLst>
          </p:cNvPr>
          <p:cNvSpPr txBox="1"/>
          <p:nvPr/>
        </p:nvSpPr>
        <p:spPr>
          <a:xfrm>
            <a:off x="8452020" y="3893647"/>
            <a:ext cx="1367437" cy="861774"/>
          </a:xfrm>
          <a:prstGeom prst="rect">
            <a:avLst/>
          </a:prstGeom>
          <a:noFill/>
        </p:spPr>
        <p:txBody>
          <a:bodyPr wrap="square" rtlCol="0">
            <a:spAutoFit/>
          </a:bodyPr>
          <a:lstStyle/>
          <a:p>
            <a:pPr algn="ctr"/>
            <a:r>
              <a:rPr lang="en-US" sz="3500" b="1" dirty="0">
                <a:solidFill>
                  <a:schemeClr val="tx2"/>
                </a:solidFill>
                <a:latin typeface="Arial" panose="020B0604020202020204" pitchFamily="34" charset="0"/>
              </a:rPr>
              <a:t>5-10</a:t>
            </a:r>
          </a:p>
          <a:p>
            <a:pPr algn="ctr"/>
            <a:r>
              <a:rPr lang="en-US" sz="1400" b="1" dirty="0">
                <a:solidFill>
                  <a:schemeClr val="tx2"/>
                </a:solidFill>
                <a:latin typeface="Arial" panose="020B0604020202020204" pitchFamily="34" charset="0"/>
              </a:rPr>
              <a:t>billion USD</a:t>
            </a:r>
            <a:endParaRPr lang="en-US" sz="1400" b="1" dirty="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1DF4D75-2893-9D4B-81E9-54724F071286}"/>
              </a:ext>
            </a:extLst>
          </p:cNvPr>
          <p:cNvSpPr txBox="1"/>
          <p:nvPr/>
        </p:nvSpPr>
        <p:spPr>
          <a:xfrm>
            <a:off x="6526970" y="2670740"/>
            <a:ext cx="1083951" cy="630942"/>
          </a:xfrm>
          <a:prstGeom prst="rect">
            <a:avLst/>
          </a:prstGeom>
          <a:noFill/>
        </p:spPr>
        <p:txBody>
          <a:bodyPr wrap="none" rtlCol="0">
            <a:spAutoFit/>
          </a:bodyPr>
          <a:lstStyle/>
          <a:p>
            <a:pPr algn="ctr"/>
            <a:r>
              <a:rPr lang="en-US" sz="3500" b="1" dirty="0">
                <a:solidFill>
                  <a:schemeClr val="tx2"/>
                </a:solidFill>
                <a:latin typeface="Arial" panose="020B0604020202020204" pitchFamily="34" charset="0"/>
              </a:rPr>
              <a:t>60%</a:t>
            </a:r>
          </a:p>
        </p:txBody>
      </p:sp>
      <p:sp>
        <p:nvSpPr>
          <p:cNvPr id="16" name="TextBox 15">
            <a:extLst>
              <a:ext uri="{FF2B5EF4-FFF2-40B4-BE49-F238E27FC236}">
                <a16:creationId xmlns:a16="http://schemas.microsoft.com/office/drawing/2014/main" id="{EAFDC2AE-42F0-6C41-B2A0-A3B3252C6B47}"/>
              </a:ext>
            </a:extLst>
          </p:cNvPr>
          <p:cNvSpPr txBox="1"/>
          <p:nvPr/>
        </p:nvSpPr>
        <p:spPr>
          <a:xfrm>
            <a:off x="6394464" y="3905911"/>
            <a:ext cx="1367437" cy="861774"/>
          </a:xfrm>
          <a:prstGeom prst="rect">
            <a:avLst/>
          </a:prstGeom>
          <a:noFill/>
        </p:spPr>
        <p:txBody>
          <a:bodyPr wrap="square" rtlCol="0">
            <a:spAutoFit/>
          </a:bodyPr>
          <a:lstStyle/>
          <a:p>
            <a:pPr algn="ctr"/>
            <a:r>
              <a:rPr lang="en-US" sz="3500" b="1" dirty="0">
                <a:solidFill>
                  <a:schemeClr val="tx2"/>
                </a:solidFill>
                <a:latin typeface="Arial" panose="020B0604020202020204" pitchFamily="34" charset="0"/>
              </a:rPr>
              <a:t>1-5</a:t>
            </a:r>
          </a:p>
          <a:p>
            <a:pPr algn="ctr"/>
            <a:r>
              <a:rPr lang="en-US" sz="1400" b="1" dirty="0">
                <a:solidFill>
                  <a:schemeClr val="tx2"/>
                </a:solidFill>
                <a:latin typeface="Arial" panose="020B0604020202020204" pitchFamily="34" charset="0"/>
              </a:rPr>
              <a:t>billion USD</a:t>
            </a:r>
            <a:endParaRPr lang="en-US" sz="1400" b="1" dirty="0">
              <a:solidFill>
                <a:schemeClr val="tx2"/>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CB5ADC5-3B89-F140-89D6-F252BAC73ABB}"/>
              </a:ext>
            </a:extLst>
          </p:cNvPr>
          <p:cNvSpPr txBox="1"/>
          <p:nvPr/>
        </p:nvSpPr>
        <p:spPr>
          <a:xfrm>
            <a:off x="4604341" y="2673490"/>
            <a:ext cx="833883" cy="630942"/>
          </a:xfrm>
          <a:prstGeom prst="rect">
            <a:avLst/>
          </a:prstGeom>
          <a:noFill/>
        </p:spPr>
        <p:txBody>
          <a:bodyPr wrap="none" rtlCol="0">
            <a:spAutoFit/>
          </a:bodyPr>
          <a:lstStyle/>
          <a:p>
            <a:pPr algn="ctr"/>
            <a:r>
              <a:rPr lang="en-US" sz="3500" b="1" dirty="0">
                <a:solidFill>
                  <a:schemeClr val="tx2"/>
                </a:solidFill>
                <a:latin typeface="Arial" panose="020B0604020202020204" pitchFamily="34" charset="0"/>
              </a:rPr>
              <a:t>7%</a:t>
            </a:r>
            <a:endParaRPr lang="en-US" sz="3500" b="1" dirty="0">
              <a:solidFill>
                <a:schemeClr val="tx2"/>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0769641-05D9-4349-8A8A-79A8CE59567A}"/>
              </a:ext>
            </a:extLst>
          </p:cNvPr>
          <p:cNvSpPr txBox="1"/>
          <p:nvPr/>
        </p:nvSpPr>
        <p:spPr>
          <a:xfrm>
            <a:off x="4203211" y="3908661"/>
            <a:ext cx="1636142" cy="769441"/>
          </a:xfrm>
          <a:prstGeom prst="rect">
            <a:avLst/>
          </a:prstGeom>
          <a:noFill/>
        </p:spPr>
        <p:txBody>
          <a:bodyPr wrap="square" rtlCol="0">
            <a:spAutoFit/>
          </a:bodyPr>
          <a:lstStyle/>
          <a:p>
            <a:pPr algn="ctr"/>
            <a:r>
              <a:rPr lang="en-US" sz="3000" b="1" dirty="0">
                <a:solidFill>
                  <a:schemeClr val="tx2"/>
                </a:solidFill>
                <a:latin typeface="Arial" panose="020B0604020202020204" pitchFamily="34" charset="0"/>
              </a:rPr>
              <a:t>500-900</a:t>
            </a:r>
          </a:p>
          <a:p>
            <a:pPr algn="ctr"/>
            <a:r>
              <a:rPr lang="en-US" sz="1400" b="1" dirty="0">
                <a:solidFill>
                  <a:schemeClr val="tx2"/>
                </a:solidFill>
                <a:latin typeface="Arial" panose="020B0604020202020204" pitchFamily="34" charset="0"/>
              </a:rPr>
              <a:t>million USD</a:t>
            </a:r>
            <a:endParaRPr lang="en-US" sz="1400" b="1" dirty="0">
              <a:solidFill>
                <a:schemeClr val="tx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D063128-0F09-DD4B-8259-A5B02086E5F6}"/>
              </a:ext>
            </a:extLst>
          </p:cNvPr>
          <p:cNvSpPr txBox="1"/>
          <p:nvPr/>
        </p:nvSpPr>
        <p:spPr>
          <a:xfrm>
            <a:off x="2419931" y="2673490"/>
            <a:ext cx="1083951" cy="630942"/>
          </a:xfrm>
          <a:prstGeom prst="rect">
            <a:avLst/>
          </a:prstGeom>
          <a:noFill/>
        </p:spPr>
        <p:txBody>
          <a:bodyPr wrap="none" rtlCol="0">
            <a:spAutoFit/>
          </a:bodyPr>
          <a:lstStyle/>
          <a:p>
            <a:pPr algn="ctr"/>
            <a:r>
              <a:rPr lang="en-US" sz="3500" b="1" dirty="0">
                <a:solidFill>
                  <a:schemeClr val="tx2"/>
                </a:solidFill>
                <a:latin typeface="Arial" panose="020B0604020202020204" pitchFamily="34" charset="0"/>
              </a:rPr>
              <a:t>26%</a:t>
            </a:r>
            <a:endParaRPr lang="en-US" sz="3500" b="1" dirty="0">
              <a:solidFill>
                <a:schemeClr val="tx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7FF915A-B1F7-1849-BF7D-9C8345B268EE}"/>
              </a:ext>
            </a:extLst>
          </p:cNvPr>
          <p:cNvSpPr txBox="1"/>
          <p:nvPr/>
        </p:nvSpPr>
        <p:spPr>
          <a:xfrm>
            <a:off x="2097634" y="3908661"/>
            <a:ext cx="1612079" cy="769441"/>
          </a:xfrm>
          <a:prstGeom prst="rect">
            <a:avLst/>
          </a:prstGeom>
          <a:noFill/>
        </p:spPr>
        <p:txBody>
          <a:bodyPr wrap="square" rtlCol="0">
            <a:spAutoFit/>
          </a:bodyPr>
          <a:lstStyle/>
          <a:p>
            <a:pPr algn="ctr"/>
            <a:r>
              <a:rPr lang="en-US" sz="3000" b="1" dirty="0">
                <a:solidFill>
                  <a:schemeClr val="tx2"/>
                </a:solidFill>
                <a:latin typeface="Arial" panose="020B0604020202020204" pitchFamily="34" charset="0"/>
              </a:rPr>
              <a:t>250-500</a:t>
            </a:r>
          </a:p>
          <a:p>
            <a:pPr algn="ctr"/>
            <a:r>
              <a:rPr lang="en-US" sz="1400" b="1" dirty="0">
                <a:solidFill>
                  <a:schemeClr val="tx2"/>
                </a:solidFill>
                <a:latin typeface="Arial" panose="020B0604020202020204" pitchFamily="34" charset="0"/>
              </a:rPr>
              <a:t>million USD</a:t>
            </a:r>
            <a:endParaRPr lang="en-US" sz="1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68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1398484"/>
            <a:ext cx="683895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6095999" y="4272896"/>
            <a:ext cx="3073637"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rPr>
              <a:t>“There are more important criteria than the cost...”</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906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4D0CD7-2460-C54D-8ABA-181EE637D93F}"/>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24101DF-E67C-594B-9C82-250C83C78838}"/>
              </a:ext>
            </a:extLst>
          </p:cNvPr>
          <p:cNvSpPr txBox="1"/>
          <p:nvPr/>
        </p:nvSpPr>
        <p:spPr>
          <a:xfrm>
            <a:off x="433098" y="2931402"/>
            <a:ext cx="7399783" cy="1169551"/>
          </a:xfrm>
          <a:prstGeom prst="rect">
            <a:avLst/>
          </a:prstGeom>
          <a:noFill/>
        </p:spPr>
        <p:txBody>
          <a:bodyPr wrap="none" rtlCol="0">
            <a:spAutoFit/>
          </a:bodyPr>
          <a:lstStyle/>
          <a:p>
            <a:r>
              <a:rPr lang="en-US" sz="4000" b="1" dirty="0">
                <a:solidFill>
                  <a:srgbClr val="F08221"/>
                </a:solidFill>
                <a:latin typeface="Arial" panose="020B0604020202020204" pitchFamily="34" charset="0"/>
              </a:rPr>
              <a:t>Case</a:t>
            </a:r>
            <a:r>
              <a:rPr lang="en-US"/>
              <a:t> </a:t>
            </a:r>
            <a:r>
              <a:rPr lang="en-US" sz="4000" b="1" dirty="0">
                <a:solidFill>
                  <a:srgbClr val="F08221"/>
                </a:solidFill>
                <a:latin typeface="Arial" panose="020B0604020202020204" pitchFamily="34" charset="0"/>
              </a:rPr>
              <a:t>Studies</a:t>
            </a:r>
            <a:r>
              <a:rPr lang="en-US"/>
              <a:t> </a:t>
            </a:r>
            <a:r>
              <a:rPr lang="en-US" sz="4000" b="1" dirty="0">
                <a:solidFill>
                  <a:srgbClr val="F08221"/>
                </a:solidFill>
                <a:latin typeface="Arial" panose="020B0604020202020204" pitchFamily="34" charset="0"/>
              </a:rPr>
              <a:t>from Turkey</a:t>
            </a:r>
            <a:endParaRPr lang="en-US" sz="4000" b="1" dirty="0">
              <a:solidFill>
                <a:srgbClr val="F08221"/>
              </a:solidFill>
              <a:latin typeface="Arial" panose="020B0604020202020204" pitchFamily="34" charset="0"/>
              <a:cs typeface="Arial" panose="020B0604020202020204" pitchFamily="34" charset="0"/>
            </a:endParaRPr>
          </a:p>
          <a:p>
            <a:r>
              <a:rPr lang="en-US" sz="3000" dirty="0">
                <a:solidFill>
                  <a:srgbClr val="F08221"/>
                </a:solidFill>
                <a:latin typeface="Arial" panose="020B0604020202020204" pitchFamily="34" charset="0"/>
              </a:rPr>
              <a:t>Cost-Effectiveness</a:t>
            </a:r>
            <a:r>
              <a:rPr lang="en-US"/>
              <a:t> </a:t>
            </a:r>
            <a:r>
              <a:rPr lang="en-US" sz="3000" dirty="0">
                <a:solidFill>
                  <a:srgbClr val="F08221"/>
                </a:solidFill>
                <a:latin typeface="Arial" panose="020B0604020202020204" pitchFamily="34" charset="0"/>
              </a:rPr>
              <a:t>&amp; Cost of</a:t>
            </a:r>
            <a:r>
              <a:rPr lang="en-US"/>
              <a:t> </a:t>
            </a:r>
            <a:r>
              <a:rPr lang="en-US" sz="3000" dirty="0">
                <a:solidFill>
                  <a:srgbClr val="F08221"/>
                </a:solidFill>
                <a:latin typeface="Arial" panose="020B0604020202020204" pitchFamily="34" charset="0"/>
              </a:rPr>
              <a:t>Illness</a:t>
            </a:r>
            <a:endParaRPr lang="en-US" sz="3000" dirty="0">
              <a:solidFill>
                <a:srgbClr val="F082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22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543050"/>
            <a:ext cx="114871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E74049AB-CD81-404C-A3C7-8EDB42439B19}"/>
              </a:ext>
            </a:extLst>
          </p:cNvPr>
          <p:cNvPicPr>
            <a:picLocks noChangeAspect="1"/>
          </p:cNvPicPr>
          <p:nvPr/>
        </p:nvPicPr>
        <p:blipFill>
          <a:blip r:embed="rId3"/>
          <a:stretch>
            <a:fillRect/>
          </a:stretch>
        </p:blipFill>
        <p:spPr>
          <a:xfrm>
            <a:off x="0" y="257676"/>
            <a:ext cx="12192000" cy="6858000"/>
          </a:xfrm>
          <a:prstGeom prst="rect">
            <a:avLst/>
          </a:prstGeom>
        </p:spPr>
      </p:pic>
      <p:sp>
        <p:nvSpPr>
          <p:cNvPr id="5" name="TextBox 4">
            <a:extLst>
              <a:ext uri="{FF2B5EF4-FFF2-40B4-BE49-F238E27FC236}">
                <a16:creationId xmlns:a16="http://schemas.microsoft.com/office/drawing/2014/main" id="{D3EA8CDA-D74B-3349-8191-4B2A58DD2CF3}"/>
              </a:ext>
            </a:extLst>
          </p:cNvPr>
          <p:cNvSpPr txBox="1"/>
          <p:nvPr/>
        </p:nvSpPr>
        <p:spPr>
          <a:xfrm>
            <a:off x="2120368" y="6332335"/>
            <a:ext cx="7951264" cy="369332"/>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Dizbay, M., Ozger, H. S., Bilgetekin, I., Basyurt, R., Yurtal, O., Simsek, H., &amp; Aksakal, N. B. (2019). Cost-effectiveness analysis of low-cost, domestic short peripheral catheters versus higher-priced, imported short peripheral catheters. Journal of Infusion Nursing, 42(4), 209-214.</a:t>
            </a:r>
            <a:endParaRPr lang="en-US" sz="900" i="1" dirty="0">
              <a:solidFill>
                <a:srgbClr val="0767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6F4C137-2E47-D14B-950A-F48FACFDE040}"/>
              </a:ext>
            </a:extLst>
          </p:cNvPr>
          <p:cNvSpPr txBox="1"/>
          <p:nvPr/>
        </p:nvSpPr>
        <p:spPr>
          <a:xfrm>
            <a:off x="409073" y="577516"/>
            <a:ext cx="8842485" cy="553998"/>
          </a:xfrm>
          <a:prstGeom prst="rect">
            <a:avLst/>
          </a:prstGeom>
          <a:noFill/>
        </p:spPr>
        <p:txBody>
          <a:bodyPr wrap="none" rtlCol="0">
            <a:spAutoFit/>
          </a:bodyPr>
          <a:lstStyle/>
          <a:p>
            <a:r>
              <a:rPr lang="en-US" sz="3000" b="1" dirty="0">
                <a:solidFill>
                  <a:srgbClr val="F08221"/>
                </a:solidFill>
                <a:latin typeface="Arial" panose="020B0604020202020204" pitchFamily="34" charset="0"/>
              </a:rPr>
              <a:t>Study on</a:t>
            </a:r>
            <a:r>
              <a:rPr lang="en-US"/>
              <a:t> </a:t>
            </a:r>
            <a:r>
              <a:rPr lang="en-US" sz="3000" b="1" dirty="0">
                <a:solidFill>
                  <a:srgbClr val="F08221"/>
                </a:solidFill>
                <a:latin typeface="Arial" panose="020B0604020202020204" pitchFamily="34" charset="0"/>
              </a:rPr>
              <a:t>Choosing the</a:t>
            </a:r>
            <a:r>
              <a:rPr lang="en-US"/>
              <a:t> </a:t>
            </a:r>
            <a:r>
              <a:rPr lang="en-US" sz="3000" b="1" dirty="0">
                <a:solidFill>
                  <a:srgbClr val="F08221"/>
                </a:solidFill>
                <a:latin typeface="Arial" panose="020B0604020202020204" pitchFamily="34" charset="0"/>
              </a:rPr>
              <a:t>Correct</a:t>
            </a:r>
            <a:r>
              <a:rPr lang="en-US"/>
              <a:t> </a:t>
            </a:r>
            <a:r>
              <a:rPr lang="en-US" sz="3000" b="1" dirty="0">
                <a:solidFill>
                  <a:srgbClr val="F08221"/>
                </a:solidFill>
                <a:latin typeface="Arial" panose="020B0604020202020204" pitchFamily="34" charset="0"/>
              </a:rPr>
              <a:t>Peripheral</a:t>
            </a:r>
            <a:r>
              <a:rPr lang="en-US"/>
              <a:t> </a:t>
            </a:r>
            <a:r>
              <a:rPr lang="en-US" sz="3000" b="1" dirty="0">
                <a:solidFill>
                  <a:srgbClr val="F08221"/>
                </a:solidFill>
                <a:latin typeface="Arial" panose="020B0604020202020204" pitchFamily="34" charset="0"/>
              </a:rPr>
              <a:t>Catheter</a:t>
            </a:r>
            <a:r>
              <a:rPr lang="en-US"/>
              <a:t> </a:t>
            </a:r>
            <a:endParaRPr lang="en-US" sz="3000" b="1" dirty="0">
              <a:solidFill>
                <a:srgbClr val="F0822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2103C32-83FE-444F-A96D-9E430330D78D}"/>
              </a:ext>
            </a:extLst>
          </p:cNvPr>
          <p:cNvSpPr txBox="1"/>
          <p:nvPr/>
        </p:nvSpPr>
        <p:spPr>
          <a:xfrm>
            <a:off x="1515979" y="1909954"/>
            <a:ext cx="3432350" cy="323165"/>
          </a:xfrm>
          <a:prstGeom prst="rect">
            <a:avLst/>
          </a:prstGeom>
          <a:noFill/>
        </p:spPr>
        <p:txBody>
          <a:bodyPr wrap="none" rtlCol="0">
            <a:spAutoFit/>
          </a:bodyPr>
          <a:lstStyle/>
          <a:p>
            <a:r>
              <a:rPr lang="en-US" sz="1500" b="1" dirty="0">
                <a:solidFill>
                  <a:srgbClr val="0767B2"/>
                </a:solidFill>
                <a:latin typeface="Arial" panose="020B0604020202020204" pitchFamily="34" charset="0"/>
              </a:rPr>
              <a:t>Results</a:t>
            </a:r>
            <a:r>
              <a:rPr lang="en-US"/>
              <a:t> </a:t>
            </a:r>
            <a:r>
              <a:rPr lang="en-US" sz="1500" b="1" dirty="0">
                <a:solidFill>
                  <a:srgbClr val="0767B2"/>
                </a:solidFill>
                <a:latin typeface="Arial" panose="020B0604020202020204" pitchFamily="34" charset="0"/>
              </a:rPr>
              <a:t>Dependent on</a:t>
            </a:r>
            <a:r>
              <a:rPr lang="en-US"/>
              <a:t> </a:t>
            </a:r>
            <a:r>
              <a:rPr lang="en-US" sz="1500" b="1" dirty="0">
                <a:solidFill>
                  <a:srgbClr val="0767B2"/>
                </a:solidFill>
                <a:latin typeface="Arial" panose="020B0604020202020204" pitchFamily="34" charset="0"/>
              </a:rPr>
              <a:t>Catheter</a:t>
            </a:r>
            <a:r>
              <a:rPr lang="en-US"/>
              <a:t> </a:t>
            </a:r>
            <a:r>
              <a:rPr lang="en-US" sz="1500" b="1" dirty="0">
                <a:solidFill>
                  <a:srgbClr val="0767B2"/>
                </a:solidFill>
                <a:latin typeface="Arial" panose="020B0604020202020204" pitchFamily="34" charset="0"/>
              </a:rPr>
              <a:t>Characteristics</a:t>
            </a:r>
            <a:endParaRPr lang="en-US" sz="1500" b="1" dirty="0">
              <a:solidFill>
                <a:srgbClr val="0767B2"/>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41C83F3-548D-984E-87C7-7D1C5EC794DB}"/>
              </a:ext>
            </a:extLst>
          </p:cNvPr>
          <p:cNvSpPr txBox="1"/>
          <p:nvPr/>
        </p:nvSpPr>
        <p:spPr>
          <a:xfrm>
            <a:off x="5941999" y="2864931"/>
            <a:ext cx="1785809" cy="1169551"/>
          </a:xfrm>
          <a:prstGeom prst="rect">
            <a:avLst/>
          </a:prstGeom>
          <a:noFill/>
        </p:spPr>
        <p:txBody>
          <a:bodyPr wrap="none" rtlCol="0">
            <a:spAutoFit/>
          </a:bodyPr>
          <a:lstStyle/>
          <a:p>
            <a:pPr algn="ctr"/>
            <a:r>
              <a:rPr lang="en-US" sz="2500" b="1" dirty="0">
                <a:solidFill>
                  <a:srgbClr val="0767B2"/>
                </a:solidFill>
                <a:latin typeface="Arial" panose="020B0604020202020204" pitchFamily="34" charset="0"/>
              </a:rPr>
              <a:t>$345</a:t>
            </a:r>
          </a:p>
          <a:p>
            <a:pPr algn="ctr"/>
            <a:r>
              <a:rPr lang="en-US" sz="1500" dirty="0">
                <a:solidFill>
                  <a:srgbClr val="0767B2"/>
                </a:solidFill>
                <a:latin typeface="Arial" panose="020B0604020202020204" pitchFamily="34" charset="0"/>
              </a:rPr>
              <a:t>Cost-Effectiveness</a:t>
            </a:r>
            <a:endParaRPr lang="en-US" sz="1500" dirty="0">
              <a:solidFill>
                <a:srgbClr val="0767B2"/>
              </a:solidFill>
              <a:latin typeface="Arial" panose="020B0604020202020204" pitchFamily="34" charset="0"/>
              <a:cs typeface="Arial" panose="020B0604020202020204" pitchFamily="34" charset="0"/>
            </a:endParaRPr>
          </a:p>
          <a:p>
            <a:pPr algn="ctr"/>
            <a:r>
              <a:rPr lang="en-US" sz="1500" dirty="0">
                <a:solidFill>
                  <a:srgbClr val="0767B2"/>
                </a:solidFill>
                <a:latin typeface="Arial" panose="020B0604020202020204" pitchFamily="34" charset="0"/>
              </a:rPr>
              <a:t>per</a:t>
            </a:r>
          </a:p>
          <a:p>
            <a:pPr algn="ctr"/>
            <a:r>
              <a:rPr lang="en-US" sz="1500" dirty="0">
                <a:solidFill>
                  <a:srgbClr val="0767B2"/>
                </a:solidFill>
                <a:latin typeface="Arial" panose="020B0604020202020204" pitchFamily="34" charset="0"/>
              </a:rPr>
              <a:t>1000</a:t>
            </a:r>
            <a:r>
              <a:rPr lang="en-US" sz="1500" dirty="0"/>
              <a:t> </a:t>
            </a:r>
            <a:r>
              <a:rPr lang="en-US" sz="1500" dirty="0">
                <a:solidFill>
                  <a:srgbClr val="0767B2"/>
                </a:solidFill>
                <a:latin typeface="Arial" panose="020B0604020202020204" pitchFamily="34" charset="0"/>
              </a:rPr>
              <a:t>catheters!</a:t>
            </a:r>
            <a:endParaRPr lang="en-US" sz="1500" dirty="0">
              <a:solidFill>
                <a:srgbClr val="0767B2"/>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3CD622A-E023-0C4D-A923-32394A2AB22F}"/>
              </a:ext>
            </a:extLst>
          </p:cNvPr>
          <p:cNvSpPr txBox="1"/>
          <p:nvPr/>
        </p:nvSpPr>
        <p:spPr>
          <a:xfrm>
            <a:off x="7920622" y="1859339"/>
            <a:ext cx="3701883" cy="1392689"/>
          </a:xfrm>
          <a:prstGeom prst="rect">
            <a:avLst/>
          </a:prstGeom>
          <a:noFill/>
        </p:spPr>
        <p:txBody>
          <a:bodyPr wrap="square" rtlCol="0">
            <a:spAutoFit/>
          </a:bodyPr>
          <a:lstStyle/>
          <a:p>
            <a:r>
              <a:rPr lang="en-US" sz="1400" b="1" dirty="0">
                <a:solidFill>
                  <a:schemeClr val="bg1"/>
                </a:solidFill>
                <a:highlight>
                  <a:srgbClr val="0767B2"/>
                </a:highlight>
                <a:latin typeface="Arial" panose="020B0604020202020204" pitchFamily="34" charset="0"/>
              </a:rPr>
              <a:t> Catheter A</a:t>
            </a:r>
            <a:r>
              <a:rPr lang="en-US" sz="1200" dirty="0"/>
              <a:t>   </a:t>
            </a:r>
          </a:p>
          <a:p>
            <a:pPr marL="285750" indent="-285750">
              <a:buBlip>
                <a:blip r:embed="rId4"/>
              </a:buBlip>
            </a:pPr>
            <a:r>
              <a:rPr lang="en-US" sz="1050" b="1" dirty="0">
                <a:solidFill>
                  <a:srgbClr val="0767B2"/>
                </a:solidFill>
                <a:latin typeface="Arial" panose="020B0604020202020204" pitchFamily="34" charset="0"/>
              </a:rPr>
              <a:t>70%</a:t>
            </a:r>
            <a:r>
              <a:rPr lang="en-US" sz="1200" dirty="0"/>
              <a:t> </a:t>
            </a:r>
            <a:r>
              <a:rPr lang="en-US" sz="1050" dirty="0">
                <a:solidFill>
                  <a:srgbClr val="0767B2"/>
                </a:solidFill>
                <a:latin typeface="Arial" panose="020B0604020202020204" pitchFamily="34" charset="0"/>
              </a:rPr>
              <a:t>initial intervention</a:t>
            </a:r>
            <a:r>
              <a:rPr lang="en-US" sz="1200" dirty="0"/>
              <a:t> </a:t>
            </a:r>
            <a:r>
              <a:rPr lang="en-US" sz="1050" dirty="0">
                <a:solidFill>
                  <a:srgbClr val="0767B2"/>
                </a:solidFill>
                <a:latin typeface="Arial" panose="020B0604020202020204" pitchFamily="34" charset="0"/>
              </a:rPr>
              <a:t>success</a:t>
            </a:r>
          </a:p>
          <a:p>
            <a:pPr marL="285750" indent="-285750">
              <a:buBlip>
                <a:blip r:embed="rId4"/>
              </a:buBlip>
            </a:pPr>
            <a:r>
              <a:rPr lang="en-US" sz="1050" b="1" dirty="0">
                <a:solidFill>
                  <a:srgbClr val="0767B2"/>
                </a:solidFill>
                <a:latin typeface="Arial" panose="020B0604020202020204" pitchFamily="34" charset="0"/>
              </a:rPr>
              <a:t>20.9%</a:t>
            </a:r>
            <a:r>
              <a:rPr lang="en-US" sz="1200" dirty="0"/>
              <a:t> </a:t>
            </a:r>
            <a:r>
              <a:rPr lang="en-US" sz="1050" dirty="0">
                <a:solidFill>
                  <a:srgbClr val="0767B2"/>
                </a:solidFill>
                <a:latin typeface="Arial" panose="020B0604020202020204" pitchFamily="34" charset="0"/>
              </a:rPr>
              <a:t>rate of</a:t>
            </a:r>
            <a:r>
              <a:rPr lang="en-US" sz="1200" dirty="0"/>
              <a:t> </a:t>
            </a:r>
            <a:r>
              <a:rPr lang="en-US" sz="1050" dirty="0">
                <a:solidFill>
                  <a:srgbClr val="0767B2"/>
                </a:solidFill>
                <a:latin typeface="Arial" panose="020B0604020202020204" pitchFamily="34" charset="0"/>
              </a:rPr>
              <a:t>catheter</a:t>
            </a:r>
            <a:r>
              <a:rPr lang="en-US" sz="1200" dirty="0"/>
              <a:t> </a:t>
            </a:r>
            <a:r>
              <a:rPr lang="en-US" sz="1050" dirty="0">
                <a:solidFill>
                  <a:srgbClr val="0767B2"/>
                </a:solidFill>
                <a:latin typeface="Arial" panose="020B0604020202020204" pitchFamily="34" charset="0"/>
              </a:rPr>
              <a:t>removal</a:t>
            </a:r>
            <a:r>
              <a:rPr lang="en-US" sz="1200" dirty="0"/>
              <a:t> </a:t>
            </a:r>
            <a:r>
              <a:rPr lang="en-US" sz="1050" dirty="0">
                <a:solidFill>
                  <a:srgbClr val="0767B2"/>
                </a:solidFill>
                <a:latin typeface="Arial" panose="020B0604020202020204" pitchFamily="34" charset="0"/>
              </a:rPr>
              <a:t>due to</a:t>
            </a:r>
            <a:r>
              <a:rPr lang="en-US" sz="1200" dirty="0"/>
              <a:t> </a:t>
            </a:r>
            <a:r>
              <a:rPr lang="en-US" sz="1050" dirty="0">
                <a:solidFill>
                  <a:srgbClr val="0767B2"/>
                </a:solidFill>
                <a:latin typeface="Arial" panose="020B0604020202020204" pitchFamily="34" charset="0"/>
              </a:rPr>
              <a:t>complication</a:t>
            </a:r>
          </a:p>
          <a:p>
            <a:pPr marL="285750" indent="-285750">
              <a:buBlip>
                <a:blip r:embed="rId4"/>
              </a:buBlip>
            </a:pPr>
            <a:r>
              <a:rPr lang="en-US" sz="1050" b="1" dirty="0">
                <a:solidFill>
                  <a:srgbClr val="0767B2"/>
                </a:solidFill>
                <a:latin typeface="Arial" panose="020B0604020202020204" pitchFamily="34" charset="0"/>
              </a:rPr>
              <a:t>54%</a:t>
            </a:r>
            <a:r>
              <a:rPr lang="en-US" sz="1200" dirty="0"/>
              <a:t> </a:t>
            </a:r>
            <a:r>
              <a:rPr lang="en-US" sz="1050" dirty="0">
                <a:solidFill>
                  <a:srgbClr val="0767B2"/>
                </a:solidFill>
                <a:latin typeface="Arial" panose="020B0604020202020204" pitchFamily="34" charset="0"/>
              </a:rPr>
              <a:t>need for</a:t>
            </a:r>
            <a:r>
              <a:rPr lang="en-US" sz="1200" dirty="0"/>
              <a:t> </a:t>
            </a:r>
            <a:r>
              <a:rPr lang="en-US" sz="1050" dirty="0">
                <a:solidFill>
                  <a:srgbClr val="0767B2"/>
                </a:solidFill>
                <a:latin typeface="Arial" panose="020B0604020202020204" pitchFamily="34" charset="0"/>
              </a:rPr>
              <a:t>extra</a:t>
            </a:r>
            <a:r>
              <a:rPr lang="en-US" sz="1200" dirty="0"/>
              <a:t> </a:t>
            </a:r>
            <a:r>
              <a:rPr lang="en-US" sz="1050" dirty="0">
                <a:solidFill>
                  <a:srgbClr val="0767B2"/>
                </a:solidFill>
                <a:latin typeface="Arial" panose="020B0604020202020204" pitchFamily="34" charset="0"/>
              </a:rPr>
              <a:t>catheter</a:t>
            </a:r>
            <a:r>
              <a:rPr lang="en-US" sz="1200" dirty="0"/>
              <a:t> </a:t>
            </a:r>
            <a:r>
              <a:rPr lang="en-US" sz="1050" dirty="0">
                <a:solidFill>
                  <a:srgbClr val="0767B2"/>
                </a:solidFill>
                <a:latin typeface="Arial" panose="020B0604020202020204" pitchFamily="34" charset="0"/>
              </a:rPr>
              <a:t>use</a:t>
            </a:r>
          </a:p>
          <a:p>
            <a:pPr marL="285750" indent="-285750">
              <a:buBlip>
                <a:blip r:embed="rId4"/>
              </a:buBlip>
            </a:pPr>
            <a:r>
              <a:rPr lang="en-US" sz="1050" b="1" dirty="0">
                <a:solidFill>
                  <a:srgbClr val="0767B2"/>
                </a:solidFill>
                <a:latin typeface="Arial" panose="020B0604020202020204" pitchFamily="34" charset="0"/>
              </a:rPr>
              <a:t>3.6%</a:t>
            </a:r>
            <a:r>
              <a:rPr lang="en-US" sz="1200" dirty="0"/>
              <a:t> </a:t>
            </a:r>
            <a:r>
              <a:rPr lang="en-US" sz="1050" dirty="0">
                <a:solidFill>
                  <a:srgbClr val="0767B2"/>
                </a:solidFill>
                <a:latin typeface="Arial" panose="020B0604020202020204" pitchFamily="34" charset="0"/>
              </a:rPr>
              <a:t>rate of</a:t>
            </a:r>
            <a:r>
              <a:rPr lang="en-US" sz="1200" dirty="0"/>
              <a:t> </a:t>
            </a:r>
            <a:r>
              <a:rPr lang="en-US" sz="1050" dirty="0">
                <a:solidFill>
                  <a:srgbClr val="0767B2"/>
                </a:solidFill>
                <a:latin typeface="Arial" panose="020B0604020202020204" pitchFamily="34" charset="0"/>
              </a:rPr>
              <a:t>catheters</a:t>
            </a:r>
            <a:r>
              <a:rPr lang="en-US" sz="1200" dirty="0"/>
              <a:t> </a:t>
            </a:r>
            <a:r>
              <a:rPr lang="en-US" sz="1050" dirty="0">
                <a:solidFill>
                  <a:srgbClr val="0767B2"/>
                </a:solidFill>
                <a:latin typeface="Arial" panose="020B0604020202020204" pitchFamily="34" charset="0"/>
              </a:rPr>
              <a:t>showing</a:t>
            </a:r>
            <a:r>
              <a:rPr lang="en-US" sz="1200" dirty="0"/>
              <a:t> </a:t>
            </a:r>
            <a:r>
              <a:rPr lang="en-US" sz="1050" dirty="0">
                <a:solidFill>
                  <a:srgbClr val="0767B2"/>
                </a:solidFill>
                <a:latin typeface="Arial" panose="020B0604020202020204" pitchFamily="34" charset="0"/>
              </a:rPr>
              <a:t>a defect</a:t>
            </a:r>
            <a:r>
              <a:rPr lang="en-US" sz="1200" dirty="0"/>
              <a:t> </a:t>
            </a:r>
            <a:r>
              <a:rPr lang="en-US" sz="1050" dirty="0">
                <a:solidFill>
                  <a:srgbClr val="0767B2"/>
                </a:solidFill>
                <a:latin typeface="Arial" panose="020B0604020202020204" pitchFamily="34" charset="0"/>
              </a:rPr>
              <a:t>upon unpacking</a:t>
            </a:r>
          </a:p>
          <a:p>
            <a:pPr marL="285750" indent="-285750">
              <a:buBlip>
                <a:blip r:embed="rId4"/>
              </a:buBlip>
            </a:pPr>
            <a:r>
              <a:rPr lang="en-US" sz="1050" b="1" dirty="0">
                <a:solidFill>
                  <a:srgbClr val="0767B2"/>
                </a:solidFill>
                <a:latin typeface="Arial" panose="020B0604020202020204" pitchFamily="34" charset="0"/>
              </a:rPr>
              <a:t>$2,000</a:t>
            </a:r>
            <a:r>
              <a:rPr lang="en-US" sz="1200" dirty="0"/>
              <a:t> </a:t>
            </a:r>
            <a:r>
              <a:rPr lang="en-US" sz="1050" dirty="0">
                <a:solidFill>
                  <a:srgbClr val="0767B2"/>
                </a:solidFill>
                <a:latin typeface="Arial" panose="020B0604020202020204" pitchFamily="34" charset="0"/>
              </a:rPr>
              <a:t>cost</a:t>
            </a:r>
            <a:r>
              <a:rPr lang="en-US" sz="1200" dirty="0"/>
              <a:t> </a:t>
            </a:r>
            <a:r>
              <a:rPr lang="en-US" sz="1050" dirty="0">
                <a:solidFill>
                  <a:srgbClr val="0767B2"/>
                </a:solidFill>
                <a:latin typeface="Arial" panose="020B0604020202020204" pitchFamily="34" charset="0"/>
              </a:rPr>
              <a:t>in</a:t>
            </a:r>
            <a:r>
              <a:rPr lang="en-US" sz="1200" dirty="0"/>
              <a:t> </a:t>
            </a:r>
            <a:r>
              <a:rPr lang="en-US" sz="1050" dirty="0">
                <a:solidFill>
                  <a:srgbClr val="0767B2"/>
                </a:solidFill>
                <a:latin typeface="Arial" panose="020B0604020202020204" pitchFamily="34" charset="0"/>
              </a:rPr>
              <a:t>1000 catheter days</a:t>
            </a:r>
          </a:p>
        </p:txBody>
      </p:sp>
      <p:sp>
        <p:nvSpPr>
          <p:cNvPr id="12" name="TextBox 11">
            <a:extLst>
              <a:ext uri="{FF2B5EF4-FFF2-40B4-BE49-F238E27FC236}">
                <a16:creationId xmlns:a16="http://schemas.microsoft.com/office/drawing/2014/main" id="{E084F4A9-8176-3542-9102-3E53E09FDE2E}"/>
              </a:ext>
            </a:extLst>
          </p:cNvPr>
          <p:cNvSpPr txBox="1"/>
          <p:nvPr/>
        </p:nvSpPr>
        <p:spPr>
          <a:xfrm>
            <a:off x="7920622" y="3483602"/>
            <a:ext cx="3701883" cy="1115690"/>
          </a:xfrm>
          <a:prstGeom prst="rect">
            <a:avLst/>
          </a:prstGeom>
          <a:noFill/>
        </p:spPr>
        <p:txBody>
          <a:bodyPr wrap="square" rtlCol="0">
            <a:spAutoFit/>
          </a:bodyPr>
          <a:lstStyle/>
          <a:p>
            <a:r>
              <a:rPr lang="en-US" sz="1400" b="1" dirty="0">
                <a:solidFill>
                  <a:schemeClr val="bg1"/>
                </a:solidFill>
                <a:highlight>
                  <a:srgbClr val="F08221"/>
                </a:highlight>
                <a:latin typeface="Arial" panose="020B0604020202020204" pitchFamily="34" charset="0"/>
              </a:rPr>
              <a:t>Catheter B</a:t>
            </a:r>
            <a:r>
              <a:rPr lang="en-US" sz="1200" dirty="0"/>
              <a:t>   </a:t>
            </a:r>
          </a:p>
          <a:p>
            <a:pPr marL="285750" indent="-285750">
              <a:buBlip>
                <a:blip r:embed="rId4"/>
              </a:buBlip>
            </a:pPr>
            <a:r>
              <a:rPr lang="en-US" sz="1050" b="1" dirty="0">
                <a:solidFill>
                  <a:srgbClr val="F08221"/>
                </a:solidFill>
                <a:latin typeface="Arial" panose="020B0604020202020204" pitchFamily="34" charset="0"/>
              </a:rPr>
              <a:t>84%</a:t>
            </a:r>
            <a:r>
              <a:rPr lang="en-US" sz="1050" dirty="0">
                <a:solidFill>
                  <a:srgbClr val="0767B2"/>
                </a:solidFill>
                <a:latin typeface="Arial" panose="020B0604020202020204" pitchFamily="34" charset="0"/>
              </a:rPr>
              <a:t> initial intervention success</a:t>
            </a:r>
          </a:p>
          <a:p>
            <a:pPr marL="285750" indent="-285750">
              <a:buBlip>
                <a:blip r:embed="rId4"/>
              </a:buBlip>
            </a:pPr>
            <a:r>
              <a:rPr lang="en-US" sz="1050" b="1" dirty="0">
                <a:solidFill>
                  <a:srgbClr val="F08221"/>
                </a:solidFill>
                <a:latin typeface="Arial" panose="020B0604020202020204" pitchFamily="34" charset="0"/>
              </a:rPr>
              <a:t>9.7% </a:t>
            </a:r>
            <a:r>
              <a:rPr lang="en-US" sz="1050" dirty="0">
                <a:solidFill>
                  <a:srgbClr val="0767B2"/>
                </a:solidFill>
                <a:latin typeface="Arial" panose="020B0604020202020204" pitchFamily="34" charset="0"/>
              </a:rPr>
              <a:t>rate of catheter removal due to complication</a:t>
            </a:r>
          </a:p>
          <a:p>
            <a:pPr marL="285750" indent="-285750">
              <a:buBlip>
                <a:blip r:embed="rId4"/>
              </a:buBlip>
            </a:pPr>
            <a:r>
              <a:rPr lang="en-US" sz="1050" b="1" dirty="0">
                <a:solidFill>
                  <a:srgbClr val="F08221"/>
                </a:solidFill>
                <a:latin typeface="Arial" panose="020B0604020202020204" pitchFamily="34" charset="0"/>
              </a:rPr>
              <a:t>26% </a:t>
            </a:r>
            <a:r>
              <a:rPr lang="en-US" sz="1050" dirty="0">
                <a:solidFill>
                  <a:srgbClr val="0767B2"/>
                </a:solidFill>
                <a:latin typeface="Arial" panose="020B0604020202020204" pitchFamily="34" charset="0"/>
              </a:rPr>
              <a:t>need for extra catheter use</a:t>
            </a:r>
          </a:p>
          <a:p>
            <a:pPr marL="285750" indent="-285750">
              <a:buBlip>
                <a:blip r:embed="rId4"/>
              </a:buBlip>
            </a:pPr>
            <a:r>
              <a:rPr lang="en-US" sz="1050" b="1" dirty="0">
                <a:solidFill>
                  <a:srgbClr val="F08221"/>
                </a:solidFill>
                <a:latin typeface="Arial" panose="020B0604020202020204" pitchFamily="34" charset="0"/>
              </a:rPr>
              <a:t>0%</a:t>
            </a:r>
            <a:r>
              <a:rPr lang="en-US" sz="1050" dirty="0">
                <a:solidFill>
                  <a:srgbClr val="0767B2"/>
                </a:solidFill>
                <a:latin typeface="Arial" panose="020B0604020202020204" pitchFamily="34" charset="0"/>
              </a:rPr>
              <a:t> rate of catheters showing a defect upon unpacking</a:t>
            </a:r>
          </a:p>
          <a:p>
            <a:pPr marL="285750" indent="-285750">
              <a:buBlip>
                <a:blip r:embed="rId4"/>
              </a:buBlip>
            </a:pPr>
            <a:r>
              <a:rPr lang="en-US" sz="1050" b="1" dirty="0">
                <a:solidFill>
                  <a:srgbClr val="F08221"/>
                </a:solidFill>
                <a:latin typeface="Arial" panose="020B0604020202020204" pitchFamily="34" charset="0"/>
              </a:rPr>
              <a:t>$1,655</a:t>
            </a:r>
            <a:r>
              <a:rPr lang="en-US" sz="1050" dirty="0">
                <a:solidFill>
                  <a:srgbClr val="0767B2"/>
                </a:solidFill>
                <a:latin typeface="Arial" panose="020B0604020202020204" pitchFamily="34" charset="0"/>
              </a:rPr>
              <a:t> cost in 1000 catheter days</a:t>
            </a:r>
          </a:p>
        </p:txBody>
      </p:sp>
      <p:sp>
        <p:nvSpPr>
          <p:cNvPr id="2" name="Metin kutusu 1"/>
          <p:cNvSpPr txBox="1"/>
          <p:nvPr/>
        </p:nvSpPr>
        <p:spPr>
          <a:xfrm>
            <a:off x="1104409" y="4070107"/>
            <a:ext cx="890648" cy="307777"/>
          </a:xfrm>
          <a:prstGeom prst="rect">
            <a:avLst/>
          </a:prstGeom>
          <a:noFill/>
        </p:spPr>
        <p:txBody>
          <a:bodyPr wrap="square" rtlCol="0">
            <a:spAutoFit/>
          </a:bodyPr>
          <a:lstStyle/>
          <a:p>
            <a:pPr algn="ctr"/>
            <a:r>
              <a:rPr lang="en-US" sz="700" dirty="0">
                <a:solidFill>
                  <a:srgbClr val="0767B2"/>
                </a:solidFill>
                <a:latin typeface="Arial" panose="020B0604020202020204" pitchFamily="34" charset="0"/>
              </a:rPr>
              <a:t>Total Number of Complications</a:t>
            </a:r>
            <a:endParaRPr lang="en-US" sz="700" dirty="0">
              <a:solidFill>
                <a:srgbClr val="0767B2"/>
              </a:solidFill>
              <a:latin typeface="Arial" panose="020B0604020202020204" pitchFamily="34" charset="0"/>
              <a:cs typeface="Arial" panose="020B0604020202020204" pitchFamily="34" charset="0"/>
            </a:endParaRPr>
          </a:p>
        </p:txBody>
      </p:sp>
      <p:sp>
        <p:nvSpPr>
          <p:cNvPr id="13" name="Metin kutusu 12"/>
          <p:cNvSpPr txBox="1"/>
          <p:nvPr/>
        </p:nvSpPr>
        <p:spPr>
          <a:xfrm>
            <a:off x="2016809" y="4091882"/>
            <a:ext cx="890648" cy="415498"/>
          </a:xfrm>
          <a:prstGeom prst="rect">
            <a:avLst/>
          </a:prstGeom>
          <a:noFill/>
        </p:spPr>
        <p:txBody>
          <a:bodyPr wrap="square" rtlCol="0">
            <a:spAutoFit/>
          </a:bodyPr>
          <a:lstStyle/>
          <a:p>
            <a:pPr algn="ctr"/>
            <a:r>
              <a:rPr lang="en-US" sz="700" dirty="0">
                <a:solidFill>
                  <a:srgbClr val="0767B2"/>
                </a:solidFill>
                <a:latin typeface="Arial" panose="020B0604020202020204" pitchFamily="34" charset="0"/>
              </a:rPr>
              <a:t>Catheter Replacement</a:t>
            </a:r>
            <a:r>
              <a:rPr lang="en-US" sz="700"/>
              <a:t> </a:t>
            </a:r>
            <a:r>
              <a:rPr lang="en-US" sz="700" dirty="0">
                <a:solidFill>
                  <a:srgbClr val="0767B2"/>
                </a:solidFill>
                <a:latin typeface="Arial" panose="020B0604020202020204" pitchFamily="34" charset="0"/>
              </a:rPr>
              <a:t>Due to Complication</a:t>
            </a:r>
            <a:endParaRPr lang="en-US" sz="700" dirty="0">
              <a:solidFill>
                <a:srgbClr val="0767B2"/>
              </a:solidFill>
              <a:latin typeface="Arial" panose="020B0604020202020204" pitchFamily="34" charset="0"/>
              <a:cs typeface="Arial" panose="020B0604020202020204" pitchFamily="34" charset="0"/>
            </a:endParaRPr>
          </a:p>
        </p:txBody>
      </p:sp>
      <p:sp>
        <p:nvSpPr>
          <p:cNvPr id="14" name="Metin kutusu 13"/>
          <p:cNvSpPr txBox="1"/>
          <p:nvPr/>
        </p:nvSpPr>
        <p:spPr>
          <a:xfrm>
            <a:off x="2941084" y="4089907"/>
            <a:ext cx="890648" cy="307777"/>
          </a:xfrm>
          <a:prstGeom prst="rect">
            <a:avLst/>
          </a:prstGeom>
          <a:noFill/>
        </p:spPr>
        <p:txBody>
          <a:bodyPr wrap="square" rtlCol="0">
            <a:spAutoFit/>
          </a:bodyPr>
          <a:lstStyle/>
          <a:p>
            <a:pPr algn="ctr"/>
            <a:r>
              <a:rPr lang="en-US" sz="700" dirty="0">
                <a:solidFill>
                  <a:srgbClr val="0767B2"/>
                </a:solidFill>
                <a:latin typeface="Arial" panose="020B0604020202020204" pitchFamily="34" charset="0"/>
              </a:rPr>
              <a:t>Packaging/Product Defect</a:t>
            </a:r>
            <a:endParaRPr lang="en-US" sz="700" dirty="0">
              <a:solidFill>
                <a:srgbClr val="0767B2"/>
              </a:solidFill>
              <a:latin typeface="Arial" panose="020B0604020202020204" pitchFamily="34" charset="0"/>
              <a:cs typeface="Arial" panose="020B0604020202020204" pitchFamily="34" charset="0"/>
            </a:endParaRPr>
          </a:p>
        </p:txBody>
      </p:sp>
      <p:sp>
        <p:nvSpPr>
          <p:cNvPr id="15" name="Metin kutusu 14"/>
          <p:cNvSpPr txBox="1"/>
          <p:nvPr/>
        </p:nvSpPr>
        <p:spPr>
          <a:xfrm>
            <a:off x="3831709" y="4089907"/>
            <a:ext cx="890648" cy="307777"/>
          </a:xfrm>
          <a:prstGeom prst="rect">
            <a:avLst/>
          </a:prstGeom>
          <a:noFill/>
        </p:spPr>
        <p:txBody>
          <a:bodyPr wrap="square" rtlCol="0">
            <a:spAutoFit/>
          </a:bodyPr>
          <a:lstStyle/>
          <a:p>
            <a:pPr algn="ctr"/>
            <a:r>
              <a:rPr lang="en-US" sz="700" dirty="0">
                <a:solidFill>
                  <a:srgbClr val="0767B2"/>
                </a:solidFill>
                <a:latin typeface="Arial" panose="020B0604020202020204" pitchFamily="34" charset="0"/>
              </a:rPr>
              <a:t>Need for Extra Catheter</a:t>
            </a:r>
            <a:endParaRPr lang="en-US" sz="700" dirty="0">
              <a:solidFill>
                <a:srgbClr val="0767B2"/>
              </a:solidFill>
              <a:latin typeface="Arial" panose="020B0604020202020204" pitchFamily="34" charset="0"/>
              <a:cs typeface="Arial" panose="020B0604020202020204" pitchFamily="34" charset="0"/>
            </a:endParaRPr>
          </a:p>
        </p:txBody>
      </p:sp>
      <p:sp>
        <p:nvSpPr>
          <p:cNvPr id="16" name="Metin kutusu 15"/>
          <p:cNvSpPr txBox="1"/>
          <p:nvPr/>
        </p:nvSpPr>
        <p:spPr>
          <a:xfrm>
            <a:off x="4755984" y="4087932"/>
            <a:ext cx="890648" cy="307777"/>
          </a:xfrm>
          <a:prstGeom prst="rect">
            <a:avLst/>
          </a:prstGeom>
          <a:noFill/>
        </p:spPr>
        <p:txBody>
          <a:bodyPr wrap="square" rtlCol="0">
            <a:spAutoFit/>
          </a:bodyPr>
          <a:lstStyle/>
          <a:p>
            <a:pPr algn="ctr"/>
            <a:r>
              <a:rPr lang="en-US" sz="700" dirty="0">
                <a:solidFill>
                  <a:srgbClr val="0767B2"/>
                </a:solidFill>
                <a:latin typeface="Arial" panose="020B0604020202020204" pitchFamily="34" charset="0"/>
              </a:rPr>
              <a:t>Initial Intervention Failure</a:t>
            </a:r>
            <a:endParaRPr lang="en-US" sz="700" dirty="0">
              <a:solidFill>
                <a:srgbClr val="0767B2"/>
              </a:solidFill>
              <a:latin typeface="Arial" panose="020B0604020202020204" pitchFamily="34" charset="0"/>
              <a:cs typeface="Arial" panose="020B0604020202020204" pitchFamily="34" charset="0"/>
            </a:endParaRPr>
          </a:p>
        </p:txBody>
      </p:sp>
      <p:sp>
        <p:nvSpPr>
          <p:cNvPr id="17" name="Metin kutusu 16"/>
          <p:cNvSpPr txBox="1"/>
          <p:nvPr/>
        </p:nvSpPr>
        <p:spPr>
          <a:xfrm>
            <a:off x="2317756" y="4588679"/>
            <a:ext cx="890648" cy="215444"/>
          </a:xfrm>
          <a:prstGeom prst="rect">
            <a:avLst/>
          </a:prstGeom>
          <a:noFill/>
        </p:spPr>
        <p:txBody>
          <a:bodyPr wrap="square" rtlCol="0">
            <a:spAutoFit/>
          </a:bodyPr>
          <a:lstStyle/>
          <a:p>
            <a:pPr algn="ctr"/>
            <a:r>
              <a:rPr lang="en-US" sz="800" dirty="0">
                <a:solidFill>
                  <a:srgbClr val="0767B2"/>
                </a:solidFill>
                <a:latin typeface="Arial" panose="020B0604020202020204" pitchFamily="34" charset="0"/>
              </a:rPr>
              <a:t>Catheter A</a:t>
            </a:r>
            <a:endParaRPr lang="en-US" sz="800" dirty="0">
              <a:solidFill>
                <a:srgbClr val="0767B2"/>
              </a:solidFill>
              <a:latin typeface="Arial" panose="020B0604020202020204" pitchFamily="34" charset="0"/>
              <a:cs typeface="Arial" panose="020B0604020202020204" pitchFamily="34" charset="0"/>
            </a:endParaRPr>
          </a:p>
        </p:txBody>
      </p:sp>
      <p:sp>
        <p:nvSpPr>
          <p:cNvPr id="18" name="Metin kutusu 17"/>
          <p:cNvSpPr txBox="1"/>
          <p:nvPr/>
        </p:nvSpPr>
        <p:spPr>
          <a:xfrm>
            <a:off x="3242031" y="4586704"/>
            <a:ext cx="890648" cy="215444"/>
          </a:xfrm>
          <a:prstGeom prst="rect">
            <a:avLst/>
          </a:prstGeom>
          <a:noFill/>
        </p:spPr>
        <p:txBody>
          <a:bodyPr wrap="square" rtlCol="0">
            <a:spAutoFit/>
          </a:bodyPr>
          <a:lstStyle/>
          <a:p>
            <a:pPr algn="ctr"/>
            <a:r>
              <a:rPr lang="en-US" sz="800" dirty="0">
                <a:solidFill>
                  <a:srgbClr val="0767B2"/>
                </a:solidFill>
                <a:latin typeface="Arial" panose="020B0604020202020204" pitchFamily="34" charset="0"/>
              </a:rPr>
              <a:t>Catheter B</a:t>
            </a:r>
            <a:endParaRPr lang="en-US" sz="800" dirty="0">
              <a:solidFill>
                <a:srgbClr val="0767B2"/>
              </a:solidFill>
              <a:latin typeface="Arial" panose="020B0604020202020204" pitchFamily="34" charset="0"/>
              <a:cs typeface="Arial" panose="020B0604020202020204" pitchFamily="34" charset="0"/>
            </a:endParaRPr>
          </a:p>
        </p:txBody>
      </p:sp>
      <p:sp>
        <p:nvSpPr>
          <p:cNvPr id="19" name="Metin kutusu 18"/>
          <p:cNvSpPr txBox="1"/>
          <p:nvPr/>
        </p:nvSpPr>
        <p:spPr>
          <a:xfrm>
            <a:off x="1605325" y="3054782"/>
            <a:ext cx="615361" cy="307777"/>
          </a:xfrm>
          <a:prstGeom prst="rect">
            <a:avLst/>
          </a:prstGeom>
          <a:noFill/>
        </p:spPr>
        <p:txBody>
          <a:bodyPr wrap="square" rtlCol="0">
            <a:spAutoFit/>
          </a:bodyPr>
          <a:lstStyle/>
          <a:p>
            <a:pPr algn="ctr"/>
            <a:r>
              <a:rPr lang="en-US" sz="1400" b="1" dirty="0">
                <a:solidFill>
                  <a:srgbClr val="0767B2"/>
                </a:solidFill>
                <a:latin typeface="Arial" panose="020B0604020202020204" pitchFamily="34" charset="0"/>
              </a:rPr>
              <a:t>40%</a:t>
            </a:r>
            <a:endParaRPr lang="en-US" sz="1400" b="1" dirty="0">
              <a:solidFill>
                <a:srgbClr val="0767B2"/>
              </a:solidFill>
              <a:latin typeface="Arial" panose="020B0604020202020204" pitchFamily="34" charset="0"/>
              <a:cs typeface="Arial" panose="020B0604020202020204" pitchFamily="34" charset="0"/>
            </a:endParaRPr>
          </a:p>
        </p:txBody>
      </p:sp>
      <p:sp>
        <p:nvSpPr>
          <p:cNvPr id="20" name="Metin kutusu 19"/>
          <p:cNvSpPr txBox="1"/>
          <p:nvPr/>
        </p:nvSpPr>
        <p:spPr>
          <a:xfrm>
            <a:off x="2455399" y="3397949"/>
            <a:ext cx="615361" cy="307777"/>
          </a:xfrm>
          <a:prstGeom prst="rect">
            <a:avLst/>
          </a:prstGeom>
          <a:noFill/>
        </p:spPr>
        <p:txBody>
          <a:bodyPr wrap="square" rtlCol="0">
            <a:spAutoFit/>
          </a:bodyPr>
          <a:lstStyle/>
          <a:p>
            <a:pPr algn="ctr"/>
            <a:r>
              <a:rPr lang="en-US" sz="1400" b="1" dirty="0">
                <a:solidFill>
                  <a:srgbClr val="0767B2"/>
                </a:solidFill>
                <a:latin typeface="Arial" panose="020B0604020202020204" pitchFamily="34" charset="0"/>
              </a:rPr>
              <a:t>52%</a:t>
            </a:r>
            <a:endParaRPr lang="en-US" sz="1400" b="1" dirty="0">
              <a:solidFill>
                <a:srgbClr val="0767B2"/>
              </a:solidFill>
              <a:latin typeface="Arial" panose="020B0604020202020204" pitchFamily="34" charset="0"/>
              <a:cs typeface="Arial" panose="020B0604020202020204" pitchFamily="34" charset="0"/>
            </a:endParaRPr>
          </a:p>
        </p:txBody>
      </p:sp>
      <p:sp>
        <p:nvSpPr>
          <p:cNvPr id="21" name="Metin kutusu 20"/>
          <p:cNvSpPr txBox="1"/>
          <p:nvPr/>
        </p:nvSpPr>
        <p:spPr>
          <a:xfrm>
            <a:off x="3196407" y="3643580"/>
            <a:ext cx="746201" cy="307777"/>
          </a:xfrm>
          <a:prstGeom prst="rect">
            <a:avLst/>
          </a:prstGeom>
          <a:noFill/>
        </p:spPr>
        <p:txBody>
          <a:bodyPr wrap="square" rtlCol="0">
            <a:spAutoFit/>
          </a:bodyPr>
          <a:lstStyle/>
          <a:p>
            <a:pPr algn="ctr"/>
            <a:r>
              <a:rPr lang="en-US" sz="1400" b="1" dirty="0">
                <a:solidFill>
                  <a:srgbClr val="0767B2"/>
                </a:solidFill>
                <a:latin typeface="Arial" panose="020B0604020202020204" pitchFamily="34" charset="0"/>
              </a:rPr>
              <a:t>100%</a:t>
            </a:r>
            <a:endParaRPr lang="en-US" sz="1400" b="1" dirty="0">
              <a:solidFill>
                <a:srgbClr val="0767B2"/>
              </a:solidFill>
              <a:latin typeface="Arial" panose="020B0604020202020204" pitchFamily="34" charset="0"/>
              <a:cs typeface="Arial" panose="020B0604020202020204" pitchFamily="34" charset="0"/>
            </a:endParaRPr>
          </a:p>
        </p:txBody>
      </p:sp>
      <p:sp>
        <p:nvSpPr>
          <p:cNvPr id="22" name="Metin kutusu 21"/>
          <p:cNvSpPr txBox="1"/>
          <p:nvPr/>
        </p:nvSpPr>
        <p:spPr>
          <a:xfrm>
            <a:off x="4277033" y="2672278"/>
            <a:ext cx="615361" cy="307777"/>
          </a:xfrm>
          <a:prstGeom prst="rect">
            <a:avLst/>
          </a:prstGeom>
          <a:noFill/>
        </p:spPr>
        <p:txBody>
          <a:bodyPr wrap="square" rtlCol="0">
            <a:spAutoFit/>
          </a:bodyPr>
          <a:lstStyle/>
          <a:p>
            <a:pPr algn="ctr"/>
            <a:r>
              <a:rPr lang="en-US" sz="1400" b="1" dirty="0">
                <a:solidFill>
                  <a:srgbClr val="0767B2"/>
                </a:solidFill>
                <a:latin typeface="Arial" panose="020B0604020202020204" pitchFamily="34" charset="0"/>
              </a:rPr>
              <a:t>51%</a:t>
            </a:r>
            <a:endParaRPr lang="en-US" sz="1400" b="1" dirty="0">
              <a:solidFill>
                <a:srgbClr val="0767B2"/>
              </a:solidFill>
              <a:latin typeface="Arial" panose="020B0604020202020204" pitchFamily="34" charset="0"/>
              <a:cs typeface="Arial" panose="020B0604020202020204" pitchFamily="34" charset="0"/>
            </a:endParaRPr>
          </a:p>
        </p:txBody>
      </p:sp>
      <p:sp>
        <p:nvSpPr>
          <p:cNvPr id="23" name="Metin kutusu 22"/>
          <p:cNvSpPr txBox="1"/>
          <p:nvPr/>
        </p:nvSpPr>
        <p:spPr>
          <a:xfrm>
            <a:off x="5201308" y="3188545"/>
            <a:ext cx="615361" cy="307777"/>
          </a:xfrm>
          <a:prstGeom prst="rect">
            <a:avLst/>
          </a:prstGeom>
          <a:noFill/>
        </p:spPr>
        <p:txBody>
          <a:bodyPr wrap="square" rtlCol="0">
            <a:spAutoFit/>
          </a:bodyPr>
          <a:lstStyle/>
          <a:p>
            <a:pPr algn="ctr"/>
            <a:r>
              <a:rPr lang="en-US" sz="1400" b="1" dirty="0">
                <a:solidFill>
                  <a:srgbClr val="0767B2"/>
                </a:solidFill>
                <a:latin typeface="Arial" panose="020B0604020202020204" pitchFamily="34" charset="0"/>
              </a:rPr>
              <a:t>44%</a:t>
            </a:r>
            <a:endParaRPr lang="en-US" sz="1400" b="1" dirty="0">
              <a:solidFill>
                <a:srgbClr val="0767B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629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D38D49-445D-7E4C-9BAD-2D8427F64F7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F56D29C-92B3-F54E-B7F1-B312E775D8A4}"/>
              </a:ext>
            </a:extLst>
          </p:cNvPr>
          <p:cNvSpPr txBox="1"/>
          <p:nvPr/>
        </p:nvSpPr>
        <p:spPr>
          <a:xfrm>
            <a:off x="409073" y="559682"/>
            <a:ext cx="2932213" cy="553998"/>
          </a:xfrm>
          <a:prstGeom prst="rect">
            <a:avLst/>
          </a:prstGeom>
          <a:noFill/>
        </p:spPr>
        <p:txBody>
          <a:bodyPr wrap="none" rtlCol="0">
            <a:spAutoFit/>
          </a:bodyPr>
          <a:lstStyle/>
          <a:p>
            <a:r>
              <a:rPr lang="en-US" sz="3000" b="1" dirty="0">
                <a:solidFill>
                  <a:srgbClr val="F08221"/>
                </a:solidFill>
                <a:latin typeface="Arial" panose="020B0604020202020204" pitchFamily="34" charset="0"/>
              </a:rPr>
              <a:t>Bundle</a:t>
            </a:r>
            <a:r>
              <a:rPr lang="en-US" dirty="0"/>
              <a:t> </a:t>
            </a:r>
            <a:r>
              <a:rPr lang="en-US" sz="3000" b="1" dirty="0">
                <a:solidFill>
                  <a:srgbClr val="F08221"/>
                </a:solidFill>
                <a:latin typeface="Arial" panose="020B0604020202020204" pitchFamily="34" charset="0"/>
              </a:rPr>
              <a:t>Studies</a:t>
            </a:r>
            <a:endParaRPr lang="en-US" sz="3000" b="1"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9FB5939-9598-964C-9B1D-28F1E05BF5F6}"/>
              </a:ext>
            </a:extLst>
          </p:cNvPr>
          <p:cNvSpPr txBox="1"/>
          <p:nvPr/>
        </p:nvSpPr>
        <p:spPr>
          <a:xfrm>
            <a:off x="2120368" y="6314501"/>
            <a:ext cx="7951264" cy="507831"/>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Devrim, İ., Yaşar, N., İşgüder, R., Ceylan, G., Bayram, N., Özdamar, N., ... &amp; Ağın, H. (2016). Clinical impact and cost-effectiveness of a central line bundle including split-septum and single-use prefilled flushing devices on central line-associated bloodstream infection rates in a pediatric intensive care unit. American journal of infection control, 44(8), e125-e128. </a:t>
            </a:r>
          </a:p>
        </p:txBody>
      </p:sp>
      <p:pic>
        <p:nvPicPr>
          <p:cNvPr id="8" name="Picture 7">
            <a:extLst>
              <a:ext uri="{FF2B5EF4-FFF2-40B4-BE49-F238E27FC236}">
                <a16:creationId xmlns:a16="http://schemas.microsoft.com/office/drawing/2014/main" id="{C225DE69-31C9-5C47-9EB8-27BD812C817D}"/>
              </a:ext>
            </a:extLst>
          </p:cNvPr>
          <p:cNvPicPr>
            <a:picLocks noChangeAspect="1"/>
          </p:cNvPicPr>
          <p:nvPr/>
        </p:nvPicPr>
        <p:blipFill>
          <a:blip r:embed="rId3"/>
          <a:stretch>
            <a:fillRect/>
          </a:stretch>
        </p:blipFill>
        <p:spPr>
          <a:xfrm>
            <a:off x="264694" y="1214845"/>
            <a:ext cx="4978400" cy="3581400"/>
          </a:xfrm>
          <a:prstGeom prst="rect">
            <a:avLst/>
          </a:prstGeom>
        </p:spPr>
      </p:pic>
      <p:sp>
        <p:nvSpPr>
          <p:cNvPr id="11" name="Rectangle 10">
            <a:extLst>
              <a:ext uri="{FF2B5EF4-FFF2-40B4-BE49-F238E27FC236}">
                <a16:creationId xmlns:a16="http://schemas.microsoft.com/office/drawing/2014/main" id="{BF1B7B5C-50EF-1241-8DE1-EE1341015304}"/>
              </a:ext>
            </a:extLst>
          </p:cNvPr>
          <p:cNvSpPr/>
          <p:nvPr/>
        </p:nvSpPr>
        <p:spPr>
          <a:xfrm>
            <a:off x="567489" y="4921902"/>
            <a:ext cx="11057021" cy="991829"/>
          </a:xfrm>
          <a:prstGeom prst="rect">
            <a:avLst/>
          </a:prstGeom>
          <a:solidFill>
            <a:srgbClr val="F08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TextBox 11">
            <a:extLst>
              <a:ext uri="{FF2B5EF4-FFF2-40B4-BE49-F238E27FC236}">
                <a16:creationId xmlns:a16="http://schemas.microsoft.com/office/drawing/2014/main" id="{877CCE0D-85F8-834E-9C9D-33DBB116A512}"/>
              </a:ext>
            </a:extLst>
          </p:cNvPr>
          <p:cNvSpPr txBox="1"/>
          <p:nvPr/>
        </p:nvSpPr>
        <p:spPr>
          <a:xfrm>
            <a:off x="965134" y="4954188"/>
            <a:ext cx="10230045" cy="954107"/>
          </a:xfrm>
          <a:prstGeom prst="rect">
            <a:avLst/>
          </a:prstGeom>
          <a:noFill/>
        </p:spPr>
        <p:txBody>
          <a:bodyPr wrap="none" rtlCol="0">
            <a:spAutoFit/>
          </a:bodyPr>
          <a:lstStyle/>
          <a:p>
            <a:r>
              <a:rPr lang="en-US" sz="2800" dirty="0">
                <a:solidFill>
                  <a:schemeClr val="bg1"/>
                </a:solidFill>
                <a:latin typeface="Arial" panose="020B0604020202020204" pitchFamily="34" charset="0"/>
              </a:rPr>
              <a:t>According</a:t>
            </a:r>
            <a:r>
              <a:rPr lang="en-US" sz="2800" dirty="0">
                <a:solidFill>
                  <a:schemeClr val="bg1"/>
                </a:solidFill>
              </a:rPr>
              <a:t> </a:t>
            </a:r>
            <a:r>
              <a:rPr lang="en-US" sz="2800" dirty="0">
                <a:solidFill>
                  <a:schemeClr val="bg1"/>
                </a:solidFill>
                <a:latin typeface="Arial" panose="020B0604020202020204" pitchFamily="34" charset="0"/>
              </a:rPr>
              <a:t>to the</a:t>
            </a:r>
            <a:r>
              <a:rPr lang="en-US" sz="2800" dirty="0">
                <a:solidFill>
                  <a:schemeClr val="bg1"/>
                </a:solidFill>
              </a:rPr>
              <a:t> </a:t>
            </a:r>
            <a:r>
              <a:rPr lang="en-US" sz="2800" dirty="0">
                <a:solidFill>
                  <a:schemeClr val="bg1"/>
                </a:solidFill>
                <a:latin typeface="Arial" panose="020B0604020202020204" pitchFamily="34" charset="0"/>
              </a:rPr>
              <a:t>study;</a:t>
            </a:r>
          </a:p>
          <a:p>
            <a:r>
              <a:rPr lang="en-US" sz="2800" b="1" dirty="0">
                <a:solidFill>
                  <a:schemeClr val="bg1"/>
                </a:solidFill>
                <a:latin typeface="Arial" panose="020B0604020202020204" pitchFamily="34" charset="0"/>
              </a:rPr>
              <a:t>$60</a:t>
            </a:r>
            <a:r>
              <a:rPr lang="en-US" sz="2800" dirty="0">
                <a:solidFill>
                  <a:schemeClr val="bg1"/>
                </a:solidFill>
              </a:rPr>
              <a:t> </a:t>
            </a:r>
            <a:r>
              <a:rPr lang="en-US" sz="2800" dirty="0">
                <a:solidFill>
                  <a:schemeClr val="bg1"/>
                </a:solidFill>
                <a:latin typeface="Arial" panose="020B0604020202020204" pitchFamily="34" charset="0"/>
              </a:rPr>
              <a:t>cost-effectiveness</a:t>
            </a:r>
            <a:r>
              <a:rPr lang="en-US" sz="2800" dirty="0">
                <a:solidFill>
                  <a:schemeClr val="bg1"/>
                </a:solidFill>
              </a:rPr>
              <a:t> </a:t>
            </a:r>
            <a:r>
              <a:rPr lang="en-US" sz="2800" dirty="0">
                <a:solidFill>
                  <a:schemeClr val="bg1"/>
                </a:solidFill>
                <a:latin typeface="Arial" panose="020B0604020202020204" pitchFamily="34" charset="0"/>
              </a:rPr>
              <a:t>was provided</a:t>
            </a:r>
            <a:r>
              <a:rPr lang="en-US" sz="2800" dirty="0">
                <a:solidFill>
                  <a:schemeClr val="bg1"/>
                </a:solidFill>
              </a:rPr>
              <a:t> for</a:t>
            </a:r>
            <a:r>
              <a:rPr lang="en-US" sz="2800" dirty="0">
                <a:solidFill>
                  <a:schemeClr val="bg1"/>
                </a:solidFill>
                <a:latin typeface="Arial" panose="020B0604020202020204" pitchFamily="34" charset="0"/>
              </a:rPr>
              <a:t> each patient, each day.</a:t>
            </a:r>
            <a:endParaRPr lang="en-US" sz="2800" dirty="0">
              <a:solidFill>
                <a:schemeClr val="bg1"/>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989" y="1388126"/>
            <a:ext cx="648652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8">
            <a:extLst>
              <a:ext uri="{FF2B5EF4-FFF2-40B4-BE49-F238E27FC236}">
                <a16:creationId xmlns:a16="http://schemas.microsoft.com/office/drawing/2014/main" id="{D2103C32-83FE-444F-A96D-9E430330D78D}"/>
              </a:ext>
            </a:extLst>
          </p:cNvPr>
          <p:cNvSpPr txBox="1"/>
          <p:nvPr/>
        </p:nvSpPr>
        <p:spPr>
          <a:xfrm>
            <a:off x="7412540" y="1536546"/>
            <a:ext cx="2047355" cy="323165"/>
          </a:xfrm>
          <a:prstGeom prst="rect">
            <a:avLst/>
          </a:prstGeom>
          <a:noFill/>
        </p:spPr>
        <p:txBody>
          <a:bodyPr wrap="none" rtlCol="0">
            <a:spAutoFit/>
          </a:bodyPr>
          <a:lstStyle/>
          <a:p>
            <a:r>
              <a:rPr lang="en-US" sz="1500" dirty="0">
                <a:solidFill>
                  <a:schemeClr val="accent1">
                    <a:lumMod val="75000"/>
                  </a:schemeClr>
                </a:solidFill>
                <a:latin typeface="Arial" panose="020B0604020202020204" pitchFamily="34" charset="0"/>
              </a:rPr>
              <a:t>Cost-Effectiveness (USD)</a:t>
            </a:r>
            <a:endParaRPr lang="en-US" sz="1500" dirty="0">
              <a:solidFill>
                <a:schemeClr val="accent1">
                  <a:lumMod val="75000"/>
                </a:schemeClr>
              </a:solidFill>
              <a:latin typeface="Arial" panose="020B0604020202020204" pitchFamily="34" charset="0"/>
              <a:cs typeface="Arial" panose="020B0604020202020204" pitchFamily="34" charset="0"/>
            </a:endParaRPr>
          </a:p>
        </p:txBody>
      </p:sp>
      <p:sp>
        <p:nvSpPr>
          <p:cNvPr id="14" name="Metin kutusu 13"/>
          <p:cNvSpPr txBox="1"/>
          <p:nvPr/>
        </p:nvSpPr>
        <p:spPr>
          <a:xfrm>
            <a:off x="5734793" y="4307585"/>
            <a:ext cx="1058781" cy="230832"/>
          </a:xfrm>
          <a:prstGeom prst="rect">
            <a:avLst/>
          </a:prstGeom>
          <a:noFill/>
        </p:spPr>
        <p:txBody>
          <a:bodyPr wrap="square" rtlCol="0">
            <a:spAutoFit/>
          </a:bodyPr>
          <a:lstStyle/>
          <a:p>
            <a:pPr algn="ctr"/>
            <a:r>
              <a:rPr lang="en-US" sz="900" dirty="0">
                <a:solidFill>
                  <a:srgbClr val="F08221"/>
                </a:solidFill>
                <a:latin typeface="Arial" panose="020B0604020202020204" pitchFamily="34" charset="0"/>
              </a:rPr>
              <a:t>Before Bundle</a:t>
            </a:r>
            <a:endParaRPr lang="en-US" sz="900" dirty="0">
              <a:solidFill>
                <a:srgbClr val="F08221"/>
              </a:solidFill>
              <a:latin typeface="Arial" panose="020B0604020202020204" pitchFamily="34" charset="0"/>
              <a:cs typeface="Arial" panose="020B0604020202020204" pitchFamily="34" charset="0"/>
            </a:endParaRPr>
          </a:p>
        </p:txBody>
      </p:sp>
      <p:sp>
        <p:nvSpPr>
          <p:cNvPr id="15" name="Metin kutusu 14"/>
          <p:cNvSpPr txBox="1"/>
          <p:nvPr/>
        </p:nvSpPr>
        <p:spPr>
          <a:xfrm>
            <a:off x="6876700" y="2148992"/>
            <a:ext cx="746201" cy="307777"/>
          </a:xfrm>
          <a:prstGeom prst="rect">
            <a:avLst/>
          </a:prstGeom>
          <a:noFill/>
        </p:spPr>
        <p:txBody>
          <a:bodyPr wrap="square" rtlCol="0">
            <a:spAutoFit/>
          </a:bodyPr>
          <a:lstStyle/>
          <a:p>
            <a:pPr algn="ctr"/>
            <a:r>
              <a:rPr lang="en-US" sz="1400" b="1" dirty="0">
                <a:solidFill>
                  <a:srgbClr val="0767B2"/>
                </a:solidFill>
                <a:latin typeface="Arial" panose="020B0604020202020204" pitchFamily="34" charset="0"/>
              </a:rPr>
              <a:t>24%</a:t>
            </a:r>
            <a:endParaRPr lang="en-US" sz="1400" b="1" dirty="0">
              <a:solidFill>
                <a:srgbClr val="0767B2"/>
              </a:solidFill>
              <a:latin typeface="Arial" panose="020B0604020202020204" pitchFamily="34" charset="0"/>
              <a:cs typeface="Arial" panose="020B0604020202020204" pitchFamily="34" charset="0"/>
            </a:endParaRPr>
          </a:p>
        </p:txBody>
      </p:sp>
      <p:sp>
        <p:nvSpPr>
          <p:cNvPr id="16" name="Metin kutusu 15"/>
          <p:cNvSpPr txBox="1"/>
          <p:nvPr/>
        </p:nvSpPr>
        <p:spPr>
          <a:xfrm>
            <a:off x="8844534" y="2820605"/>
            <a:ext cx="615361" cy="307777"/>
          </a:xfrm>
          <a:prstGeom prst="rect">
            <a:avLst/>
          </a:prstGeom>
          <a:noFill/>
        </p:spPr>
        <p:txBody>
          <a:bodyPr wrap="square" rtlCol="0">
            <a:spAutoFit/>
          </a:bodyPr>
          <a:lstStyle/>
          <a:p>
            <a:pPr algn="ctr"/>
            <a:r>
              <a:rPr lang="en-US" sz="1400" b="1" dirty="0">
                <a:solidFill>
                  <a:srgbClr val="0767B2"/>
                </a:solidFill>
                <a:latin typeface="Arial" panose="020B0604020202020204" pitchFamily="34" charset="0"/>
              </a:rPr>
              <a:t>46%</a:t>
            </a:r>
            <a:endParaRPr lang="en-US" sz="1400" b="1" dirty="0">
              <a:solidFill>
                <a:srgbClr val="0767B2"/>
              </a:solidFill>
              <a:latin typeface="Arial" panose="020B0604020202020204" pitchFamily="34" charset="0"/>
              <a:cs typeface="Arial" panose="020B0604020202020204" pitchFamily="34" charset="0"/>
            </a:endParaRPr>
          </a:p>
        </p:txBody>
      </p:sp>
      <p:sp>
        <p:nvSpPr>
          <p:cNvPr id="17" name="Metin kutusu 16"/>
          <p:cNvSpPr txBox="1"/>
          <p:nvPr/>
        </p:nvSpPr>
        <p:spPr>
          <a:xfrm>
            <a:off x="10841030" y="3423769"/>
            <a:ext cx="615361" cy="307777"/>
          </a:xfrm>
          <a:prstGeom prst="rect">
            <a:avLst/>
          </a:prstGeom>
          <a:noFill/>
        </p:spPr>
        <p:txBody>
          <a:bodyPr wrap="square" rtlCol="0">
            <a:spAutoFit/>
          </a:bodyPr>
          <a:lstStyle/>
          <a:p>
            <a:pPr algn="ctr"/>
            <a:r>
              <a:rPr lang="en-US" sz="1400" b="1" dirty="0">
                <a:solidFill>
                  <a:srgbClr val="0767B2"/>
                </a:solidFill>
                <a:latin typeface="Arial" panose="020B0604020202020204" pitchFamily="34" charset="0"/>
              </a:rPr>
              <a:t>89%</a:t>
            </a:r>
            <a:endParaRPr lang="en-US" sz="1400" b="1" dirty="0">
              <a:solidFill>
                <a:srgbClr val="0767B2"/>
              </a:solidFill>
              <a:latin typeface="Arial" panose="020B0604020202020204" pitchFamily="34" charset="0"/>
              <a:cs typeface="Arial" panose="020B0604020202020204" pitchFamily="34" charset="0"/>
            </a:endParaRPr>
          </a:p>
        </p:txBody>
      </p:sp>
      <p:sp>
        <p:nvSpPr>
          <p:cNvPr id="18" name="Metin kutusu 17"/>
          <p:cNvSpPr txBox="1"/>
          <p:nvPr/>
        </p:nvSpPr>
        <p:spPr>
          <a:xfrm>
            <a:off x="5732818" y="4519360"/>
            <a:ext cx="1058781" cy="230832"/>
          </a:xfrm>
          <a:prstGeom prst="rect">
            <a:avLst/>
          </a:prstGeom>
          <a:noFill/>
        </p:spPr>
        <p:txBody>
          <a:bodyPr wrap="square" rtlCol="0">
            <a:spAutoFit/>
          </a:bodyPr>
          <a:lstStyle/>
          <a:p>
            <a:pPr algn="ctr"/>
            <a:r>
              <a:rPr lang="en-US" sz="900" dirty="0">
                <a:solidFill>
                  <a:srgbClr val="0767B2"/>
                </a:solidFill>
                <a:latin typeface="Arial" panose="020B0604020202020204" pitchFamily="34" charset="0"/>
              </a:rPr>
              <a:t>After Bundle</a:t>
            </a:r>
            <a:endParaRPr lang="en-US" sz="900" dirty="0">
              <a:solidFill>
                <a:srgbClr val="0767B2"/>
              </a:solidFill>
              <a:latin typeface="Arial" panose="020B0604020202020204" pitchFamily="34" charset="0"/>
              <a:cs typeface="Arial" panose="020B0604020202020204" pitchFamily="34" charset="0"/>
            </a:endParaRPr>
          </a:p>
        </p:txBody>
      </p:sp>
      <p:sp>
        <p:nvSpPr>
          <p:cNvPr id="19" name="Metin kutusu 18"/>
          <p:cNvSpPr txBox="1"/>
          <p:nvPr/>
        </p:nvSpPr>
        <p:spPr>
          <a:xfrm>
            <a:off x="6777818" y="4079985"/>
            <a:ext cx="1938670" cy="230832"/>
          </a:xfrm>
          <a:prstGeom prst="rect">
            <a:avLst/>
          </a:prstGeom>
          <a:noFill/>
        </p:spPr>
        <p:txBody>
          <a:bodyPr wrap="square" rtlCol="0">
            <a:spAutoFit/>
          </a:bodyPr>
          <a:lstStyle/>
          <a:p>
            <a:pPr algn="ctr"/>
            <a:r>
              <a:rPr lang="en-US" sz="900" dirty="0">
                <a:solidFill>
                  <a:schemeClr val="accent1">
                    <a:lumMod val="75000"/>
                  </a:schemeClr>
                </a:solidFill>
                <a:latin typeface="Arial" panose="020B0604020202020204" pitchFamily="34" charset="0"/>
              </a:rPr>
              <a:t>Daily Hospitalization Cost</a:t>
            </a:r>
            <a:endParaRPr lang="en-US" sz="900" dirty="0">
              <a:solidFill>
                <a:schemeClr val="accent1">
                  <a:lumMod val="75000"/>
                </a:schemeClr>
              </a:solidFill>
              <a:latin typeface="Arial" panose="020B0604020202020204" pitchFamily="34" charset="0"/>
              <a:cs typeface="Arial" panose="020B0604020202020204" pitchFamily="34" charset="0"/>
            </a:endParaRPr>
          </a:p>
        </p:txBody>
      </p:sp>
      <p:sp>
        <p:nvSpPr>
          <p:cNvPr id="20" name="Metin kutusu 19"/>
          <p:cNvSpPr txBox="1"/>
          <p:nvPr/>
        </p:nvSpPr>
        <p:spPr>
          <a:xfrm>
            <a:off x="8585862" y="4089885"/>
            <a:ext cx="1355145" cy="230832"/>
          </a:xfrm>
          <a:prstGeom prst="rect">
            <a:avLst/>
          </a:prstGeom>
          <a:noFill/>
        </p:spPr>
        <p:txBody>
          <a:bodyPr wrap="square" rtlCol="0">
            <a:spAutoFit/>
          </a:bodyPr>
          <a:lstStyle/>
          <a:p>
            <a:pPr algn="ctr"/>
            <a:r>
              <a:rPr lang="en-US" sz="900" dirty="0">
                <a:solidFill>
                  <a:schemeClr val="accent1">
                    <a:lumMod val="75000"/>
                  </a:schemeClr>
                </a:solidFill>
                <a:latin typeface="Arial" panose="020B0604020202020204" pitchFamily="34" charset="0"/>
              </a:rPr>
              <a:t>Total Drug Cost</a:t>
            </a:r>
            <a:endParaRPr lang="en-US" sz="900" dirty="0">
              <a:solidFill>
                <a:schemeClr val="accent1">
                  <a:lumMod val="75000"/>
                </a:schemeClr>
              </a:solidFill>
              <a:latin typeface="Arial" panose="020B0604020202020204" pitchFamily="34" charset="0"/>
              <a:cs typeface="Arial" panose="020B0604020202020204" pitchFamily="34" charset="0"/>
            </a:endParaRPr>
          </a:p>
        </p:txBody>
      </p:sp>
      <p:sp>
        <p:nvSpPr>
          <p:cNvPr id="21" name="Metin kutusu 20"/>
          <p:cNvSpPr txBox="1"/>
          <p:nvPr/>
        </p:nvSpPr>
        <p:spPr>
          <a:xfrm>
            <a:off x="9735762" y="4087910"/>
            <a:ext cx="1938252" cy="230832"/>
          </a:xfrm>
          <a:prstGeom prst="rect">
            <a:avLst/>
          </a:prstGeom>
          <a:noFill/>
        </p:spPr>
        <p:txBody>
          <a:bodyPr wrap="square" rtlCol="0">
            <a:spAutoFit/>
          </a:bodyPr>
          <a:lstStyle/>
          <a:p>
            <a:pPr algn="ctr"/>
            <a:r>
              <a:rPr lang="en-US" sz="900" dirty="0">
                <a:solidFill>
                  <a:schemeClr val="accent1">
                    <a:lumMod val="75000"/>
                  </a:schemeClr>
                </a:solidFill>
                <a:latin typeface="Arial" panose="020B0604020202020204" pitchFamily="34" charset="0"/>
              </a:rPr>
              <a:t>Total Antifungal Drug Cost</a:t>
            </a:r>
            <a:endParaRPr lang="en-US" sz="9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093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297" y="645977"/>
            <a:ext cx="68008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B536CCD4-CA7D-B647-88D1-177B327228AF}"/>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02570AF-116B-1A42-A8F8-AF9CA74EACCB}"/>
              </a:ext>
            </a:extLst>
          </p:cNvPr>
          <p:cNvSpPr txBox="1"/>
          <p:nvPr/>
        </p:nvSpPr>
        <p:spPr>
          <a:xfrm>
            <a:off x="409073" y="559682"/>
            <a:ext cx="2986715" cy="553998"/>
          </a:xfrm>
          <a:prstGeom prst="rect">
            <a:avLst/>
          </a:prstGeom>
          <a:noFill/>
        </p:spPr>
        <p:txBody>
          <a:bodyPr wrap="none" rtlCol="0">
            <a:spAutoFit/>
          </a:bodyPr>
          <a:lstStyle/>
          <a:p>
            <a:r>
              <a:rPr lang="en-US" sz="3000" b="1" dirty="0">
                <a:solidFill>
                  <a:srgbClr val="F08221"/>
                </a:solidFill>
                <a:latin typeface="Arial" panose="020B0604020202020204" pitchFamily="34" charset="0"/>
              </a:rPr>
              <a:t>Bundle</a:t>
            </a:r>
            <a:r>
              <a:rPr lang="tr-TR" sz="3000" b="1" dirty="0">
                <a:solidFill>
                  <a:srgbClr val="F08221"/>
                </a:solidFill>
                <a:latin typeface="Arial" panose="020B0604020202020204" pitchFamily="34" charset="0"/>
              </a:rPr>
              <a:t> </a:t>
            </a:r>
            <a:r>
              <a:rPr lang="en-US" sz="3000" b="1" dirty="0">
                <a:solidFill>
                  <a:srgbClr val="F08221"/>
                </a:solidFill>
                <a:latin typeface="Arial" panose="020B0604020202020204" pitchFamily="34" charset="0"/>
              </a:rPr>
              <a:t>Studies</a:t>
            </a:r>
            <a:endParaRPr lang="en-US" sz="3000" b="1"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02A3CAB-D851-9648-80BC-D81C556684CD}"/>
              </a:ext>
            </a:extLst>
          </p:cNvPr>
          <p:cNvSpPr txBox="1"/>
          <p:nvPr/>
        </p:nvSpPr>
        <p:spPr>
          <a:xfrm>
            <a:off x="2120368" y="6314501"/>
            <a:ext cx="7951264" cy="507831"/>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Devrim, İ., Yaşar, N., İşgüder, R., Ceylan, G., Bayram, N., Özdamar, N., ... &amp; Ağın, H. (2016). Clinical impact and cost-effectiveness of a central line bundle including split-septum and single-use prefilled flushing devices on central line-associated bloodstream infection rates in a pediatric intensive care unit. American journal of infection control, 44(8), e125-e128. </a:t>
            </a:r>
          </a:p>
        </p:txBody>
      </p:sp>
      <p:sp>
        <p:nvSpPr>
          <p:cNvPr id="7" name="Rectangle 6">
            <a:extLst>
              <a:ext uri="{FF2B5EF4-FFF2-40B4-BE49-F238E27FC236}">
                <a16:creationId xmlns:a16="http://schemas.microsoft.com/office/drawing/2014/main" id="{4A364629-B2FD-274A-B6D9-8DBA01635405}"/>
              </a:ext>
            </a:extLst>
          </p:cNvPr>
          <p:cNvSpPr/>
          <p:nvPr/>
        </p:nvSpPr>
        <p:spPr>
          <a:xfrm>
            <a:off x="567489" y="4617654"/>
            <a:ext cx="11057021" cy="1296077"/>
          </a:xfrm>
          <a:prstGeom prst="rect">
            <a:avLst/>
          </a:prstGeom>
          <a:solidFill>
            <a:srgbClr val="F08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2897524D-B77E-5B47-9344-525ED6011029}"/>
              </a:ext>
            </a:extLst>
          </p:cNvPr>
          <p:cNvSpPr txBox="1"/>
          <p:nvPr/>
        </p:nvSpPr>
        <p:spPr>
          <a:xfrm>
            <a:off x="710029" y="4665527"/>
            <a:ext cx="10188479" cy="1200329"/>
          </a:xfrm>
          <a:prstGeom prst="rect">
            <a:avLst/>
          </a:prstGeom>
          <a:noFill/>
        </p:spPr>
        <p:txBody>
          <a:bodyPr wrap="square" rtlCol="0">
            <a:spAutoFit/>
          </a:bodyPr>
          <a:lstStyle/>
          <a:p>
            <a:r>
              <a:rPr lang="en-US" dirty="0">
                <a:solidFill>
                  <a:schemeClr val="bg1"/>
                </a:solidFill>
                <a:latin typeface="Arial" panose="020B0604020202020204" pitchFamily="34" charset="0"/>
              </a:rPr>
              <a:t>According</a:t>
            </a:r>
            <a:r>
              <a:rPr lang="en-US" dirty="0"/>
              <a:t> </a:t>
            </a:r>
            <a:r>
              <a:rPr lang="en-US" dirty="0">
                <a:solidFill>
                  <a:schemeClr val="bg1"/>
                </a:solidFill>
                <a:latin typeface="Arial" panose="020B0604020202020204" pitchFamily="34" charset="0"/>
              </a:rPr>
              <a:t>to the</a:t>
            </a:r>
            <a:r>
              <a:rPr lang="en-US" dirty="0"/>
              <a:t> </a:t>
            </a:r>
            <a:r>
              <a:rPr lang="en-US" dirty="0">
                <a:solidFill>
                  <a:schemeClr val="bg1"/>
                </a:solidFill>
                <a:latin typeface="Arial" panose="020B0604020202020204" pitchFamily="34" charset="0"/>
              </a:rPr>
              <a:t>study;</a:t>
            </a:r>
          </a:p>
          <a:p>
            <a:pPr marL="342900" indent="-342900">
              <a:buBlip>
                <a:blip r:embed="rId4"/>
              </a:buBlip>
            </a:pPr>
            <a:r>
              <a:rPr lang="en-US" dirty="0">
                <a:solidFill>
                  <a:schemeClr val="bg1"/>
                </a:solidFill>
                <a:latin typeface="Arial" panose="020B0604020202020204" pitchFamily="34" charset="0"/>
              </a:rPr>
              <a:t>In addition to</a:t>
            </a:r>
            <a:r>
              <a:rPr lang="en-US" dirty="0"/>
              <a:t> </a:t>
            </a:r>
            <a:r>
              <a:rPr lang="en-US" dirty="0">
                <a:solidFill>
                  <a:schemeClr val="bg1"/>
                </a:solidFill>
                <a:latin typeface="Arial" panose="020B0604020202020204" pitchFamily="34" charset="0"/>
              </a:rPr>
              <a:t>the</a:t>
            </a:r>
            <a:r>
              <a:rPr lang="en-US" dirty="0"/>
              <a:t> </a:t>
            </a:r>
            <a:r>
              <a:rPr lang="en-US" dirty="0">
                <a:solidFill>
                  <a:schemeClr val="bg1"/>
                </a:solidFill>
                <a:latin typeface="Arial" panose="020B0604020202020204" pitchFamily="34" charset="0"/>
              </a:rPr>
              <a:t>cost-effectiveness</a:t>
            </a:r>
            <a:r>
              <a:rPr lang="en-US" dirty="0"/>
              <a:t> </a:t>
            </a:r>
            <a:r>
              <a:rPr lang="en-US" dirty="0">
                <a:solidFill>
                  <a:schemeClr val="bg1"/>
                </a:solidFill>
                <a:latin typeface="Arial" panose="020B0604020202020204" pitchFamily="34" charset="0"/>
              </a:rPr>
              <a:t>in total cost;</a:t>
            </a:r>
            <a:r>
              <a:rPr lang="en-US" dirty="0"/>
              <a:t> </a:t>
            </a:r>
            <a:r>
              <a:rPr lang="en-US" dirty="0">
                <a:solidFill>
                  <a:schemeClr val="bg1"/>
                </a:solidFill>
                <a:latin typeface="Arial" panose="020B0604020202020204" pitchFamily="34" charset="0"/>
              </a:rPr>
              <a:t>the development of</a:t>
            </a:r>
            <a:r>
              <a:rPr lang="en-US" dirty="0"/>
              <a:t> </a:t>
            </a:r>
            <a:r>
              <a:rPr lang="en-US" b="1" dirty="0">
                <a:solidFill>
                  <a:schemeClr val="bg1"/>
                </a:solidFill>
                <a:latin typeface="Arial" panose="020B0604020202020204" pitchFamily="34" charset="0"/>
              </a:rPr>
              <a:t>71 Catheter-Related</a:t>
            </a:r>
            <a:r>
              <a:rPr lang="en-US" b="1" dirty="0"/>
              <a:t> </a:t>
            </a:r>
            <a:r>
              <a:rPr lang="en-US" b="1" dirty="0">
                <a:solidFill>
                  <a:schemeClr val="bg1"/>
                </a:solidFill>
                <a:latin typeface="Arial" panose="020B0604020202020204" pitchFamily="34" charset="0"/>
              </a:rPr>
              <a:t>Bloodstream</a:t>
            </a:r>
            <a:r>
              <a:rPr lang="en-US" b="1" dirty="0"/>
              <a:t> </a:t>
            </a:r>
            <a:r>
              <a:rPr lang="en-US" b="1" dirty="0">
                <a:solidFill>
                  <a:schemeClr val="bg1"/>
                </a:solidFill>
                <a:latin typeface="Arial" panose="020B0604020202020204" pitchFamily="34" charset="0"/>
              </a:rPr>
              <a:t>Infections</a:t>
            </a:r>
            <a:r>
              <a:rPr lang="en-US" b="1" dirty="0"/>
              <a:t> </a:t>
            </a:r>
            <a:r>
              <a:rPr lang="en-US" dirty="0">
                <a:solidFill>
                  <a:schemeClr val="bg1"/>
                </a:solidFill>
                <a:latin typeface="Arial" panose="020B0604020202020204" pitchFamily="34" charset="0"/>
              </a:rPr>
              <a:t>was prevented,</a:t>
            </a:r>
            <a:r>
              <a:rPr lang="en-US" dirty="0"/>
              <a:t> </a:t>
            </a:r>
            <a:r>
              <a:rPr lang="en-US" dirty="0">
                <a:solidFill>
                  <a:schemeClr val="bg1"/>
                </a:solidFill>
                <a:latin typeface="Arial" panose="020B0604020202020204" pitchFamily="34" charset="0"/>
              </a:rPr>
              <a:t>providing</a:t>
            </a:r>
            <a:r>
              <a:rPr lang="en-US" dirty="0"/>
              <a:t> </a:t>
            </a:r>
            <a:r>
              <a:rPr lang="en-US" dirty="0">
                <a:solidFill>
                  <a:schemeClr val="bg1"/>
                </a:solidFill>
                <a:latin typeface="Arial" panose="020B0604020202020204" pitchFamily="34" charset="0"/>
              </a:rPr>
              <a:t>an additional</a:t>
            </a:r>
            <a:r>
              <a:rPr lang="en-US" dirty="0"/>
              <a:t> </a:t>
            </a:r>
            <a:r>
              <a:rPr lang="en-US" b="1" dirty="0">
                <a:solidFill>
                  <a:schemeClr val="bg1"/>
                </a:solidFill>
                <a:latin typeface="Arial" panose="020B0604020202020204" pitchFamily="34" charset="0"/>
              </a:rPr>
              <a:t>$208,977</a:t>
            </a:r>
            <a:r>
              <a:rPr lang="en-US" dirty="0"/>
              <a:t> </a:t>
            </a:r>
            <a:r>
              <a:rPr lang="en-US" dirty="0">
                <a:solidFill>
                  <a:schemeClr val="bg1"/>
                </a:solidFill>
                <a:latin typeface="Arial" panose="020B0604020202020204" pitchFamily="34" charset="0"/>
              </a:rPr>
              <a:t>cost-effectiveness.</a:t>
            </a:r>
          </a:p>
          <a:p>
            <a:pPr marL="342900" indent="-342900">
              <a:buBlip>
                <a:blip r:embed="rId4"/>
              </a:buBlip>
            </a:pPr>
            <a:r>
              <a:rPr lang="en-US" dirty="0">
                <a:solidFill>
                  <a:schemeClr val="bg1"/>
                </a:solidFill>
                <a:latin typeface="Arial" panose="020B0604020202020204" pitchFamily="34" charset="0"/>
              </a:rPr>
              <a:t>Thus,</a:t>
            </a:r>
            <a:r>
              <a:rPr lang="en-US" dirty="0"/>
              <a:t> </a:t>
            </a:r>
            <a:r>
              <a:rPr lang="en-US" b="1" dirty="0">
                <a:solidFill>
                  <a:schemeClr val="bg1"/>
                </a:solidFill>
                <a:latin typeface="Arial" panose="020B0604020202020204" pitchFamily="34" charset="0"/>
              </a:rPr>
              <a:t>$223,059</a:t>
            </a:r>
            <a:r>
              <a:rPr lang="en-US" b="1" dirty="0"/>
              <a:t> </a:t>
            </a:r>
            <a:r>
              <a:rPr lang="en-US" dirty="0">
                <a:solidFill>
                  <a:schemeClr val="bg1"/>
                </a:solidFill>
                <a:latin typeface="Arial" panose="020B0604020202020204" pitchFamily="34" charset="0"/>
              </a:rPr>
              <a:t>cost-effectiveness</a:t>
            </a:r>
            <a:r>
              <a:rPr lang="en-US" dirty="0"/>
              <a:t> </a:t>
            </a:r>
            <a:r>
              <a:rPr lang="en-US" dirty="0">
                <a:solidFill>
                  <a:schemeClr val="bg1"/>
                </a:solidFill>
                <a:latin typeface="Arial" panose="020B0604020202020204" pitchFamily="34" charset="0"/>
              </a:rPr>
              <a:t>in total</a:t>
            </a:r>
            <a:r>
              <a:rPr lang="en-US" dirty="0"/>
              <a:t> </a:t>
            </a:r>
            <a:r>
              <a:rPr lang="en-US" dirty="0">
                <a:solidFill>
                  <a:schemeClr val="bg1"/>
                </a:solidFill>
                <a:latin typeface="Arial" panose="020B0604020202020204" pitchFamily="34" charset="0"/>
              </a:rPr>
              <a:t>was</a:t>
            </a:r>
            <a:r>
              <a:rPr lang="en-US" dirty="0"/>
              <a:t> </a:t>
            </a:r>
            <a:r>
              <a:rPr lang="en-US" dirty="0">
                <a:solidFill>
                  <a:schemeClr val="bg1"/>
                </a:solidFill>
                <a:latin typeface="Arial" panose="020B0604020202020204" pitchFamily="34" charset="0"/>
              </a:rPr>
              <a:t>achieved.</a:t>
            </a:r>
            <a:endParaRPr lang="en-US"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6B996A5-73D0-5846-88CB-0C418F78109B}"/>
              </a:ext>
            </a:extLst>
          </p:cNvPr>
          <p:cNvPicPr>
            <a:picLocks noChangeAspect="1"/>
          </p:cNvPicPr>
          <p:nvPr/>
        </p:nvPicPr>
        <p:blipFill>
          <a:blip r:embed="rId5"/>
          <a:stretch>
            <a:fillRect/>
          </a:stretch>
        </p:blipFill>
        <p:spPr>
          <a:xfrm>
            <a:off x="288757" y="1304180"/>
            <a:ext cx="4191000" cy="3276600"/>
          </a:xfrm>
          <a:prstGeom prst="rect">
            <a:avLst/>
          </a:prstGeom>
        </p:spPr>
      </p:pic>
      <p:sp>
        <p:nvSpPr>
          <p:cNvPr id="11" name="TextBox 8">
            <a:extLst>
              <a:ext uri="{FF2B5EF4-FFF2-40B4-BE49-F238E27FC236}">
                <a16:creationId xmlns:a16="http://schemas.microsoft.com/office/drawing/2014/main" id="{D2103C32-83FE-444F-A96D-9E430330D78D}"/>
              </a:ext>
            </a:extLst>
          </p:cNvPr>
          <p:cNvSpPr txBox="1"/>
          <p:nvPr/>
        </p:nvSpPr>
        <p:spPr>
          <a:xfrm>
            <a:off x="7412540" y="1268524"/>
            <a:ext cx="2047355" cy="323165"/>
          </a:xfrm>
          <a:prstGeom prst="rect">
            <a:avLst/>
          </a:prstGeom>
          <a:noFill/>
        </p:spPr>
        <p:txBody>
          <a:bodyPr wrap="none" rtlCol="0">
            <a:spAutoFit/>
          </a:bodyPr>
          <a:lstStyle/>
          <a:p>
            <a:r>
              <a:rPr lang="en-US" sz="1500" dirty="0">
                <a:solidFill>
                  <a:schemeClr val="accent1">
                    <a:lumMod val="75000"/>
                  </a:schemeClr>
                </a:solidFill>
                <a:latin typeface="Arial" panose="020B0604020202020204" pitchFamily="34" charset="0"/>
              </a:rPr>
              <a:t>Cost-Effectiveness (USD)</a:t>
            </a:r>
            <a:endParaRPr lang="en-US" sz="1500" dirty="0">
              <a:solidFill>
                <a:schemeClr val="accent1">
                  <a:lumMod val="75000"/>
                </a:schemeClr>
              </a:solidFill>
              <a:latin typeface="Arial" panose="020B0604020202020204" pitchFamily="34" charset="0"/>
              <a:cs typeface="Arial" panose="020B0604020202020204" pitchFamily="34" charset="0"/>
            </a:endParaRPr>
          </a:p>
        </p:txBody>
      </p:sp>
      <p:sp>
        <p:nvSpPr>
          <p:cNvPr id="13" name="Metin kutusu 12"/>
          <p:cNvSpPr txBox="1"/>
          <p:nvPr/>
        </p:nvSpPr>
        <p:spPr>
          <a:xfrm>
            <a:off x="5403707" y="4071095"/>
            <a:ext cx="1058781" cy="230832"/>
          </a:xfrm>
          <a:prstGeom prst="rect">
            <a:avLst/>
          </a:prstGeom>
          <a:noFill/>
        </p:spPr>
        <p:txBody>
          <a:bodyPr wrap="square" rtlCol="0">
            <a:spAutoFit/>
          </a:bodyPr>
          <a:lstStyle/>
          <a:p>
            <a:pPr algn="ctr"/>
            <a:r>
              <a:rPr lang="en-US" sz="900" dirty="0">
                <a:solidFill>
                  <a:srgbClr val="F08221"/>
                </a:solidFill>
                <a:latin typeface="Arial" panose="020B0604020202020204" pitchFamily="34" charset="0"/>
              </a:rPr>
              <a:t>Before Bundle</a:t>
            </a:r>
            <a:endParaRPr lang="en-US" sz="900" dirty="0">
              <a:solidFill>
                <a:srgbClr val="F08221"/>
              </a:solidFill>
              <a:latin typeface="Arial" panose="020B0604020202020204" pitchFamily="34" charset="0"/>
              <a:cs typeface="Arial" panose="020B0604020202020204" pitchFamily="34" charset="0"/>
            </a:endParaRPr>
          </a:p>
        </p:txBody>
      </p:sp>
      <p:sp>
        <p:nvSpPr>
          <p:cNvPr id="15" name="Metin kutusu 14"/>
          <p:cNvSpPr txBox="1"/>
          <p:nvPr/>
        </p:nvSpPr>
        <p:spPr>
          <a:xfrm>
            <a:off x="6404717" y="1609597"/>
            <a:ext cx="746201" cy="307777"/>
          </a:xfrm>
          <a:prstGeom prst="rect">
            <a:avLst/>
          </a:prstGeom>
          <a:noFill/>
        </p:spPr>
        <p:txBody>
          <a:bodyPr wrap="square" rtlCol="0">
            <a:spAutoFit/>
          </a:bodyPr>
          <a:lstStyle/>
          <a:p>
            <a:pPr algn="ctr"/>
            <a:r>
              <a:rPr lang="en-US" sz="1400" b="1" dirty="0">
                <a:solidFill>
                  <a:srgbClr val="0767B2"/>
                </a:solidFill>
                <a:latin typeface="Arial" panose="020B0604020202020204" pitchFamily="34" charset="0"/>
              </a:rPr>
              <a:t>11%</a:t>
            </a:r>
            <a:endParaRPr lang="en-US" sz="1400" b="1" dirty="0">
              <a:solidFill>
                <a:srgbClr val="0767B2"/>
              </a:solidFill>
              <a:latin typeface="Arial" panose="020B0604020202020204" pitchFamily="34" charset="0"/>
              <a:cs typeface="Arial" panose="020B0604020202020204" pitchFamily="34" charset="0"/>
            </a:endParaRPr>
          </a:p>
        </p:txBody>
      </p:sp>
      <p:sp>
        <p:nvSpPr>
          <p:cNvPr id="16" name="Metin kutusu 15"/>
          <p:cNvSpPr txBox="1"/>
          <p:nvPr/>
        </p:nvSpPr>
        <p:spPr>
          <a:xfrm>
            <a:off x="8408807" y="2566918"/>
            <a:ext cx="615361" cy="307777"/>
          </a:xfrm>
          <a:prstGeom prst="rect">
            <a:avLst/>
          </a:prstGeom>
          <a:noFill/>
        </p:spPr>
        <p:txBody>
          <a:bodyPr wrap="square" rtlCol="0">
            <a:spAutoFit/>
          </a:bodyPr>
          <a:lstStyle/>
          <a:p>
            <a:pPr algn="ctr"/>
            <a:r>
              <a:rPr lang="en-US" sz="1400" b="1" dirty="0">
                <a:solidFill>
                  <a:srgbClr val="0767B2"/>
                </a:solidFill>
                <a:latin typeface="Arial" panose="020B0604020202020204" pitchFamily="34" charset="0"/>
              </a:rPr>
              <a:t>34%</a:t>
            </a:r>
            <a:endParaRPr lang="en-US" sz="1400" b="1" dirty="0">
              <a:solidFill>
                <a:srgbClr val="0767B2"/>
              </a:solidFill>
              <a:latin typeface="Arial" panose="020B0604020202020204" pitchFamily="34" charset="0"/>
              <a:cs typeface="Arial" panose="020B0604020202020204" pitchFamily="34" charset="0"/>
            </a:endParaRPr>
          </a:p>
        </p:txBody>
      </p:sp>
      <p:sp>
        <p:nvSpPr>
          <p:cNvPr id="17" name="Metin kutusu 16"/>
          <p:cNvSpPr txBox="1"/>
          <p:nvPr/>
        </p:nvSpPr>
        <p:spPr>
          <a:xfrm>
            <a:off x="10397207" y="3020267"/>
            <a:ext cx="615361" cy="307777"/>
          </a:xfrm>
          <a:prstGeom prst="rect">
            <a:avLst/>
          </a:prstGeom>
          <a:noFill/>
        </p:spPr>
        <p:txBody>
          <a:bodyPr wrap="square" rtlCol="0">
            <a:spAutoFit/>
          </a:bodyPr>
          <a:lstStyle/>
          <a:p>
            <a:pPr algn="ctr"/>
            <a:r>
              <a:rPr lang="en-US" sz="1400" b="1" dirty="0">
                <a:solidFill>
                  <a:srgbClr val="0767B2"/>
                </a:solidFill>
                <a:latin typeface="Arial" panose="020B0604020202020204" pitchFamily="34" charset="0"/>
              </a:rPr>
              <a:t>60%</a:t>
            </a:r>
            <a:endParaRPr lang="en-US" sz="1400" b="1" dirty="0">
              <a:solidFill>
                <a:srgbClr val="0767B2"/>
              </a:solidFill>
              <a:latin typeface="Arial" panose="020B0604020202020204" pitchFamily="34" charset="0"/>
              <a:cs typeface="Arial" panose="020B0604020202020204" pitchFamily="34" charset="0"/>
            </a:endParaRPr>
          </a:p>
        </p:txBody>
      </p:sp>
      <p:sp>
        <p:nvSpPr>
          <p:cNvPr id="18" name="Metin kutusu 17"/>
          <p:cNvSpPr txBox="1"/>
          <p:nvPr/>
        </p:nvSpPr>
        <p:spPr>
          <a:xfrm>
            <a:off x="5401732" y="4282870"/>
            <a:ext cx="1058781" cy="230832"/>
          </a:xfrm>
          <a:prstGeom prst="rect">
            <a:avLst/>
          </a:prstGeom>
          <a:noFill/>
        </p:spPr>
        <p:txBody>
          <a:bodyPr wrap="square" rtlCol="0">
            <a:spAutoFit/>
          </a:bodyPr>
          <a:lstStyle/>
          <a:p>
            <a:pPr algn="ctr"/>
            <a:r>
              <a:rPr lang="en-US" sz="900" dirty="0">
                <a:solidFill>
                  <a:srgbClr val="0767B2"/>
                </a:solidFill>
                <a:latin typeface="Arial" panose="020B0604020202020204" pitchFamily="34" charset="0"/>
              </a:rPr>
              <a:t>After Bundle</a:t>
            </a:r>
            <a:endParaRPr lang="en-US" sz="900" dirty="0">
              <a:solidFill>
                <a:srgbClr val="0767B2"/>
              </a:solidFill>
              <a:latin typeface="Arial" panose="020B0604020202020204" pitchFamily="34" charset="0"/>
              <a:cs typeface="Arial" panose="020B0604020202020204" pitchFamily="34" charset="0"/>
            </a:endParaRPr>
          </a:p>
        </p:txBody>
      </p:sp>
      <p:sp>
        <p:nvSpPr>
          <p:cNvPr id="19" name="Metin kutusu 18"/>
          <p:cNvSpPr txBox="1"/>
          <p:nvPr/>
        </p:nvSpPr>
        <p:spPr>
          <a:xfrm>
            <a:off x="6443205" y="3840263"/>
            <a:ext cx="1938670" cy="230832"/>
          </a:xfrm>
          <a:prstGeom prst="rect">
            <a:avLst/>
          </a:prstGeom>
          <a:noFill/>
        </p:spPr>
        <p:txBody>
          <a:bodyPr wrap="square" rtlCol="0">
            <a:spAutoFit/>
          </a:bodyPr>
          <a:lstStyle/>
          <a:p>
            <a:pPr algn="ctr"/>
            <a:r>
              <a:rPr lang="en-US" sz="900" dirty="0">
                <a:solidFill>
                  <a:schemeClr val="accent1">
                    <a:lumMod val="75000"/>
                  </a:schemeClr>
                </a:solidFill>
                <a:latin typeface="Arial" panose="020B0604020202020204" pitchFamily="34" charset="0"/>
              </a:rPr>
              <a:t>Total Cost</a:t>
            </a:r>
            <a:endParaRPr lang="en-US" sz="900" dirty="0">
              <a:solidFill>
                <a:schemeClr val="accent1">
                  <a:lumMod val="75000"/>
                </a:schemeClr>
              </a:solidFill>
              <a:latin typeface="Arial" panose="020B0604020202020204" pitchFamily="34" charset="0"/>
              <a:cs typeface="Arial" panose="020B0604020202020204" pitchFamily="34" charset="0"/>
            </a:endParaRPr>
          </a:p>
        </p:txBody>
      </p:sp>
      <p:sp>
        <p:nvSpPr>
          <p:cNvPr id="20" name="Metin kutusu 19"/>
          <p:cNvSpPr txBox="1"/>
          <p:nvPr/>
        </p:nvSpPr>
        <p:spPr>
          <a:xfrm>
            <a:off x="8275311" y="3841771"/>
            <a:ext cx="1355145" cy="230832"/>
          </a:xfrm>
          <a:prstGeom prst="rect">
            <a:avLst/>
          </a:prstGeom>
          <a:noFill/>
        </p:spPr>
        <p:txBody>
          <a:bodyPr wrap="square" rtlCol="0">
            <a:spAutoFit/>
          </a:bodyPr>
          <a:lstStyle/>
          <a:p>
            <a:pPr algn="ctr"/>
            <a:r>
              <a:rPr lang="en-US" sz="900" dirty="0">
                <a:solidFill>
                  <a:schemeClr val="accent1">
                    <a:lumMod val="75000"/>
                  </a:schemeClr>
                </a:solidFill>
                <a:latin typeface="Arial" panose="020B0604020202020204" pitchFamily="34" charset="0"/>
              </a:rPr>
              <a:t>Drug Cost</a:t>
            </a:r>
            <a:endParaRPr lang="en-US" sz="900" dirty="0">
              <a:solidFill>
                <a:schemeClr val="accent1">
                  <a:lumMod val="75000"/>
                </a:schemeClr>
              </a:solidFill>
              <a:latin typeface="Arial" panose="020B0604020202020204" pitchFamily="34" charset="0"/>
              <a:cs typeface="Arial" panose="020B0604020202020204" pitchFamily="34" charset="0"/>
            </a:endParaRPr>
          </a:p>
        </p:txBody>
      </p:sp>
      <p:sp>
        <p:nvSpPr>
          <p:cNvPr id="21" name="Metin kutusu 20"/>
          <p:cNvSpPr txBox="1"/>
          <p:nvPr/>
        </p:nvSpPr>
        <p:spPr>
          <a:xfrm>
            <a:off x="9701258" y="3845766"/>
            <a:ext cx="1426819" cy="230832"/>
          </a:xfrm>
          <a:prstGeom prst="rect">
            <a:avLst/>
          </a:prstGeom>
          <a:noFill/>
        </p:spPr>
        <p:txBody>
          <a:bodyPr wrap="square" rtlCol="0">
            <a:spAutoFit/>
          </a:bodyPr>
          <a:lstStyle/>
          <a:p>
            <a:pPr algn="ctr"/>
            <a:r>
              <a:rPr lang="en-US" sz="900" dirty="0">
                <a:solidFill>
                  <a:schemeClr val="accent1">
                    <a:lumMod val="75000"/>
                  </a:schemeClr>
                </a:solidFill>
                <a:latin typeface="Arial" panose="020B0604020202020204" pitchFamily="34" charset="0"/>
              </a:rPr>
              <a:t>Laboratory Costs</a:t>
            </a:r>
            <a:endParaRPr lang="en-US" sz="900" dirty="0">
              <a:solidFill>
                <a:schemeClr val="accent1">
                  <a:lumMod val="75000"/>
                </a:schemeClr>
              </a:solidFill>
              <a:latin typeface="Arial" panose="020B0604020202020204" pitchFamily="34" charset="0"/>
              <a:cs typeface="Arial" panose="020B0604020202020204" pitchFamily="34" charset="0"/>
            </a:endParaRPr>
          </a:p>
        </p:txBody>
      </p:sp>
      <p:sp>
        <p:nvSpPr>
          <p:cNvPr id="22" name="TextBox 8">
            <a:extLst>
              <a:ext uri="{FF2B5EF4-FFF2-40B4-BE49-F238E27FC236}">
                <a16:creationId xmlns:a16="http://schemas.microsoft.com/office/drawing/2014/main" id="{D2103C32-83FE-444F-A96D-9E430330D78D}"/>
              </a:ext>
            </a:extLst>
          </p:cNvPr>
          <p:cNvSpPr txBox="1"/>
          <p:nvPr/>
        </p:nvSpPr>
        <p:spPr>
          <a:xfrm rot="20802531">
            <a:off x="10164028" y="953053"/>
            <a:ext cx="1290130" cy="95410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rPr>
              <a:t>$124</a:t>
            </a:r>
            <a:r>
              <a:rPr lang="en-US" sz="1400" dirty="0">
                <a:solidFill>
                  <a:schemeClr val="bg1"/>
                </a:solidFill>
                <a:latin typeface="Arial" panose="020B0604020202020204" pitchFamily="34" charset="0"/>
              </a:rPr>
              <a:t> cost-effectiveness for every </a:t>
            </a:r>
            <a:r>
              <a:rPr lang="en-US" sz="1400" b="1" dirty="0">
                <a:solidFill>
                  <a:schemeClr val="bg1"/>
                </a:solidFill>
                <a:latin typeface="Arial" panose="020B0604020202020204" pitchFamily="34" charset="0"/>
              </a:rPr>
              <a:t>$1 </a:t>
            </a:r>
            <a:r>
              <a:rPr lang="en-US" sz="1400" dirty="0">
                <a:solidFill>
                  <a:schemeClr val="bg1"/>
                </a:solidFill>
                <a:latin typeface="Arial" panose="020B0604020202020204" pitchFamily="34" charset="0"/>
              </a:rPr>
              <a:t>spent!</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98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2A1642-DD0B-6140-8631-731396C7FD8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23F093A-B883-DF41-B3F9-F451AE2B0760}"/>
              </a:ext>
            </a:extLst>
          </p:cNvPr>
          <p:cNvSpPr txBox="1"/>
          <p:nvPr/>
        </p:nvSpPr>
        <p:spPr>
          <a:xfrm>
            <a:off x="409073" y="559682"/>
            <a:ext cx="5809604" cy="553998"/>
          </a:xfrm>
          <a:prstGeom prst="rect">
            <a:avLst/>
          </a:prstGeom>
          <a:noFill/>
        </p:spPr>
        <p:txBody>
          <a:bodyPr wrap="none" rtlCol="0">
            <a:spAutoFit/>
          </a:bodyPr>
          <a:lstStyle/>
          <a:p>
            <a:r>
              <a:rPr lang="en-US" sz="3000" b="1" dirty="0">
                <a:solidFill>
                  <a:srgbClr val="F08221"/>
                </a:solidFill>
                <a:latin typeface="Arial" panose="020B0604020202020204" pitchFamily="34" charset="0"/>
              </a:rPr>
              <a:t>Safe</a:t>
            </a:r>
            <a:r>
              <a:rPr lang="en-US"/>
              <a:t> </a:t>
            </a:r>
            <a:r>
              <a:rPr lang="en-US" sz="3000" b="1" dirty="0">
                <a:solidFill>
                  <a:srgbClr val="F08221"/>
                </a:solidFill>
                <a:latin typeface="Arial" panose="020B0604020202020204" pitchFamily="34" charset="0"/>
              </a:rPr>
              <a:t>Infusion</a:t>
            </a:r>
            <a:r>
              <a:rPr lang="en-US"/>
              <a:t> </a:t>
            </a:r>
            <a:r>
              <a:rPr lang="en-US" sz="3000" b="1" dirty="0">
                <a:solidFill>
                  <a:srgbClr val="F08221"/>
                </a:solidFill>
                <a:latin typeface="Arial" panose="020B0604020202020204" pitchFamily="34" charset="0"/>
              </a:rPr>
              <a:t>Practices</a:t>
            </a:r>
            <a:endParaRPr lang="en-US" sz="3000" b="1"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E358ECC-D562-EF42-BF36-F82109BA14EB}"/>
              </a:ext>
            </a:extLst>
          </p:cNvPr>
          <p:cNvSpPr txBox="1"/>
          <p:nvPr/>
        </p:nvSpPr>
        <p:spPr>
          <a:xfrm>
            <a:off x="2120368" y="5882819"/>
            <a:ext cx="9826990" cy="830997"/>
          </a:xfrm>
          <a:prstGeom prst="rect">
            <a:avLst/>
          </a:prstGeom>
          <a:noFill/>
        </p:spPr>
        <p:txBody>
          <a:bodyPr wrap="square" rtlCol="0">
            <a:spAutoFit/>
          </a:bodyPr>
          <a:lstStyle/>
          <a:p>
            <a:pPr algn="just"/>
            <a:r>
              <a:rPr lang="en-US" sz="800" i="1" dirty="0">
                <a:solidFill>
                  <a:srgbClr val="0767B2"/>
                </a:solidFill>
                <a:latin typeface="Arial" panose="020B0604020202020204" pitchFamily="34" charset="0"/>
              </a:rPr>
              <a:t>Source: 1. Keohane CA, Hayes J, Saniuk C, Rothschild JM, Bates DW. Intravenous medication safety and smart infusion systems: lessons learned and future opportunities. J Infus</a:t>
            </a:r>
            <a:r>
              <a:rPr lang="en-US" sz="800" dirty="0"/>
              <a:t> </a:t>
            </a:r>
            <a:r>
              <a:rPr lang="en-US" sz="800" i="1" dirty="0">
                <a:solidFill>
                  <a:srgbClr val="0767B2"/>
                </a:solidFill>
                <a:latin typeface="Arial" panose="020B0604020202020204" pitchFamily="34" charset="0"/>
              </a:rPr>
              <a:t>Nurs. 2005;28(5):321-328. doi: 10.1097 / 00129804 - 200509000-00005 2. Çakmak C et al. The Evaluation of</a:t>
            </a:r>
            <a:r>
              <a:rPr lang="en-US" sz="800" dirty="0"/>
              <a:t> </a:t>
            </a:r>
            <a:r>
              <a:rPr lang="en-US" sz="800" i="1" dirty="0">
                <a:solidFill>
                  <a:srgbClr val="0767B2"/>
                </a:solidFill>
                <a:latin typeface="Arial" panose="020B0604020202020204" pitchFamily="34" charset="0"/>
              </a:rPr>
              <a:t>Medical</a:t>
            </a:r>
            <a:r>
              <a:rPr lang="en-US" sz="800" dirty="0"/>
              <a:t> </a:t>
            </a:r>
            <a:r>
              <a:rPr lang="en-US" sz="800" i="1" dirty="0">
                <a:solidFill>
                  <a:srgbClr val="0767B2"/>
                </a:solidFill>
                <a:latin typeface="Arial" panose="020B0604020202020204" pitchFamily="34" charset="0"/>
              </a:rPr>
              <a:t>Errors</a:t>
            </a:r>
            <a:r>
              <a:rPr lang="en-US" sz="800" dirty="0"/>
              <a:t> </a:t>
            </a:r>
            <a:r>
              <a:rPr lang="en-US" sz="800" i="1" dirty="0">
                <a:solidFill>
                  <a:srgbClr val="0767B2"/>
                </a:solidFill>
                <a:latin typeface="Arial" panose="020B0604020202020204" pitchFamily="34" charset="0"/>
              </a:rPr>
              <a:t>Through</a:t>
            </a:r>
            <a:r>
              <a:rPr lang="en-US" sz="800" dirty="0"/>
              <a:t> </a:t>
            </a:r>
            <a:r>
              <a:rPr lang="en-US" sz="800" i="1" dirty="0">
                <a:solidFill>
                  <a:srgbClr val="0767B2"/>
                </a:solidFill>
                <a:latin typeface="Arial" panose="020B0604020202020204" pitchFamily="34" charset="0"/>
              </a:rPr>
              <a:t>Turkey</a:t>
            </a:r>
            <a:r>
              <a:rPr lang="en-US" sz="800" dirty="0"/>
              <a:t> </a:t>
            </a:r>
            <a:r>
              <a:rPr lang="en-US" sz="800" i="1" dirty="0">
                <a:solidFill>
                  <a:srgbClr val="0767B2"/>
                </a:solidFill>
                <a:latin typeface="Arial" panose="020B0604020202020204" pitchFamily="34" charset="0"/>
              </a:rPr>
              <a:t>National</a:t>
            </a:r>
            <a:r>
              <a:rPr lang="en-US" sz="800" dirty="0"/>
              <a:t> </a:t>
            </a:r>
            <a:r>
              <a:rPr lang="en-US" sz="800" i="1" dirty="0">
                <a:solidFill>
                  <a:srgbClr val="0767B2"/>
                </a:solidFill>
                <a:latin typeface="Arial" panose="020B0604020202020204" pitchFamily="34" charset="0"/>
              </a:rPr>
              <a:t>Safety Reporting</a:t>
            </a:r>
            <a:r>
              <a:rPr lang="en-US" sz="800" dirty="0"/>
              <a:t> </a:t>
            </a:r>
            <a:r>
              <a:rPr lang="en-US" sz="800" i="1" dirty="0">
                <a:solidFill>
                  <a:srgbClr val="0767B2"/>
                </a:solidFill>
                <a:latin typeface="Arial" panose="020B0604020202020204" pitchFamily="34" charset="0"/>
              </a:rPr>
              <a:t>System (SRS). Hacettepe</a:t>
            </a:r>
            <a:r>
              <a:rPr lang="en-US" sz="800" dirty="0"/>
              <a:t> </a:t>
            </a:r>
            <a:r>
              <a:rPr lang="en-US" sz="800" i="1" dirty="0">
                <a:solidFill>
                  <a:srgbClr val="0767B2"/>
                </a:solidFill>
                <a:latin typeface="Arial" panose="020B0604020202020204" pitchFamily="34" charset="0"/>
              </a:rPr>
              <a:t>Journal of</a:t>
            </a:r>
            <a:r>
              <a:rPr lang="en-US" sz="800" dirty="0"/>
              <a:t> </a:t>
            </a:r>
            <a:r>
              <a:rPr lang="en-US" sz="800" i="1" dirty="0">
                <a:solidFill>
                  <a:srgbClr val="0767B2"/>
                </a:solidFill>
                <a:latin typeface="Arial" panose="020B0604020202020204" pitchFamily="34" charset="0"/>
              </a:rPr>
              <a:t>Health</a:t>
            </a:r>
            <a:r>
              <a:rPr lang="en-US" sz="800" dirty="0"/>
              <a:t> </a:t>
            </a:r>
            <a:r>
              <a:rPr lang="en-US" sz="800" i="1" dirty="0">
                <a:solidFill>
                  <a:srgbClr val="0767B2"/>
                </a:solidFill>
                <a:latin typeface="Arial" panose="020B0604020202020204" pitchFamily="34" charset="0"/>
              </a:rPr>
              <a:t>Administration, 2018; 21(3): 423-448 3. Narula, Priya et al.The frequency and importance of reported errors related to parenteral nutrition in a regional paediatric</a:t>
            </a:r>
            <a:r>
              <a:rPr lang="en-US" sz="800" dirty="0"/>
              <a:t> </a:t>
            </a:r>
            <a:r>
              <a:rPr lang="en-US" sz="800" i="1" dirty="0">
                <a:solidFill>
                  <a:srgbClr val="0767B2"/>
                </a:solidFill>
                <a:latin typeface="Arial" panose="020B0604020202020204" pitchFamily="34" charset="0"/>
              </a:rPr>
              <a:t>centre. European e-Journal of Clinical Nutrition and Metabolism, Volume 6, Issue 3, e131 - e134 4. Maddox RR et al. Intravenous Infusion Safety Initiative: Collaboration, Evidence-Based Best Practices, and “Smart” Technology Help Avert High-Risk Adverse Drug Events and Improve Patient Outcomes. Advances in Patient Safety: New Directions and Alternative Approaches (Vol. 4: Technology and Medication Safety). Rockville (MD): Agency for Healthcare Research and Quality (US); 2008 Aug. 5. Phillips J et al. Retrospective analysis of mortalities associated with medication errors. Am J Health Syst Pharm. 2001 Oct 1;58(19):1835-41.</a:t>
            </a:r>
          </a:p>
        </p:txBody>
      </p:sp>
      <p:sp>
        <p:nvSpPr>
          <p:cNvPr id="9" name="TextBox 8">
            <a:extLst>
              <a:ext uri="{FF2B5EF4-FFF2-40B4-BE49-F238E27FC236}">
                <a16:creationId xmlns:a16="http://schemas.microsoft.com/office/drawing/2014/main" id="{BB159C80-2FB2-E84E-87E7-C29CF543055C}"/>
              </a:ext>
            </a:extLst>
          </p:cNvPr>
          <p:cNvSpPr txBox="1"/>
          <p:nvPr/>
        </p:nvSpPr>
        <p:spPr>
          <a:xfrm>
            <a:off x="7190873" y="1756223"/>
            <a:ext cx="4503822" cy="3607206"/>
          </a:xfrm>
          <a:prstGeom prst="rect">
            <a:avLst/>
          </a:prstGeom>
          <a:noFill/>
        </p:spPr>
        <p:txBody>
          <a:bodyPr wrap="square" rtlCol="0">
            <a:spAutoFit/>
          </a:bodyPr>
          <a:lstStyle/>
          <a:p>
            <a:pPr marL="285750" indent="-285750">
              <a:lnSpc>
                <a:spcPct val="150000"/>
              </a:lnSpc>
              <a:buBlip>
                <a:blip r:embed="rId3"/>
              </a:buBlip>
            </a:pPr>
            <a:r>
              <a:rPr lang="en-US" sz="1400" dirty="0">
                <a:solidFill>
                  <a:srgbClr val="0767B2"/>
                </a:solidFill>
                <a:latin typeface="Arial" panose="020B0604020202020204" pitchFamily="34" charset="0"/>
                <a:cs typeface="Arial" panose="020B0604020202020204" pitchFamily="34" charset="0"/>
              </a:rPr>
              <a:t>Every year</a:t>
            </a:r>
            <a:r>
              <a:rPr lang="en-US" sz="1400"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44,000</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99,000</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people</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die</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due</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to</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medical</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errors.</a:t>
            </a:r>
          </a:p>
          <a:p>
            <a:pPr marL="285750" indent="-285750">
              <a:lnSpc>
                <a:spcPct val="150000"/>
              </a:lnSpc>
              <a:buBlip>
                <a:blip r:embed="rId3"/>
              </a:buBlip>
            </a:pPr>
            <a:r>
              <a:rPr lang="en-US" sz="1400" dirty="0">
                <a:solidFill>
                  <a:srgbClr val="0767B2"/>
                </a:solidFill>
                <a:latin typeface="Arial" panose="020B0604020202020204" pitchFamily="34" charset="0"/>
                <a:cs typeface="Arial" panose="020B0604020202020204" pitchFamily="34" charset="0"/>
              </a:rPr>
              <a:t>In the light of</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data</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obtained from</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the </a:t>
            </a:r>
            <a:r>
              <a:rPr lang="en-US" sz="1400" b="1" dirty="0">
                <a:solidFill>
                  <a:srgbClr val="0767B2"/>
                </a:solidFill>
                <a:latin typeface="Arial" panose="020B0604020202020204" pitchFamily="34" charset="0"/>
                <a:cs typeface="Arial" panose="020B0604020202020204" pitchFamily="34" charset="0"/>
              </a:rPr>
              <a:t>Turkish Ministry</a:t>
            </a:r>
            <a:r>
              <a:rPr lang="en-US" sz="1400" b="1"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of</a:t>
            </a:r>
            <a:r>
              <a:rPr lang="en-US" sz="1400" b="1"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Health’s</a:t>
            </a:r>
            <a:r>
              <a:rPr lang="en-US" sz="1400" b="1"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National</a:t>
            </a:r>
            <a:r>
              <a:rPr lang="en-US" sz="1400" b="1"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Safety</a:t>
            </a:r>
            <a:r>
              <a:rPr lang="en-US" sz="1400" b="1"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Reporting</a:t>
            </a:r>
            <a:r>
              <a:rPr lang="en-US" sz="1400" b="1"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System</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between</a:t>
            </a:r>
            <a:r>
              <a:rPr lang="en-US" sz="1400"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March 2016 and December 2017</a:t>
            </a:r>
            <a:r>
              <a:rPr lang="en-US" sz="1400" dirty="0">
                <a:solidFill>
                  <a:srgbClr val="0767B2"/>
                </a:solidFill>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the rate of incorrect</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drug</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preparation is</a:t>
            </a:r>
            <a:r>
              <a:rPr lang="en-US" sz="1400"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6.89%</a:t>
            </a:r>
            <a:r>
              <a:rPr lang="en-US" sz="1400" dirty="0">
                <a:solidFill>
                  <a:srgbClr val="0767B2"/>
                </a:solidFill>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and</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the</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rate of</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incorrect</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drug</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administration is</a:t>
            </a:r>
            <a:r>
              <a:rPr lang="en-US" sz="1400"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2.6%.</a:t>
            </a:r>
          </a:p>
          <a:p>
            <a:pPr marL="285750" indent="-285750">
              <a:lnSpc>
                <a:spcPct val="150000"/>
              </a:lnSpc>
              <a:buBlip>
                <a:blip r:embed="rId3"/>
              </a:buBlip>
            </a:pPr>
            <a:r>
              <a:rPr lang="en-US" sz="1400" dirty="0">
                <a:solidFill>
                  <a:srgbClr val="0767B2"/>
                </a:solidFill>
                <a:latin typeface="Arial" panose="020B0604020202020204" pitchFamily="34" charset="0"/>
                <a:cs typeface="Arial" panose="020B0604020202020204" pitchFamily="34" charset="0"/>
              </a:rPr>
              <a:t>For pediatric</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intensive care,</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these</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rates are</a:t>
            </a:r>
            <a:r>
              <a:rPr lang="en-US" sz="1400"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14%</a:t>
            </a:r>
            <a:r>
              <a:rPr lang="en-US" sz="1400" dirty="0">
                <a:solidFill>
                  <a:srgbClr val="0767B2"/>
                </a:solidFill>
                <a:latin typeface="Arial" panose="020B0604020202020204" pitchFamily="34" charset="0"/>
                <a:cs typeface="Arial" panose="020B0604020202020204" pitchFamily="34" charset="0"/>
              </a:rPr>
              <a:t>. Preventable</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drug</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error is</a:t>
            </a:r>
            <a:r>
              <a:rPr lang="en-US" sz="1400"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38%</a:t>
            </a:r>
            <a:r>
              <a:rPr lang="en-US" sz="1400" dirty="0">
                <a:solidFill>
                  <a:srgbClr val="0767B2"/>
                </a:solidFill>
                <a:latin typeface="Arial" panose="020B0604020202020204" pitchFamily="34" charset="0"/>
                <a:cs typeface="Arial" panose="020B0604020202020204" pitchFamily="34" charset="0"/>
              </a:rPr>
              <a:t>, and</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treatment</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initiation</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with</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the wrong</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infusion rate is</a:t>
            </a:r>
            <a:r>
              <a:rPr lang="en-US" sz="1400"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43%</a:t>
            </a:r>
            <a:r>
              <a:rPr lang="en-US" sz="1400" dirty="0">
                <a:solidFill>
                  <a:srgbClr val="0767B2"/>
                </a:solidFill>
                <a:latin typeface="Arial" panose="020B0604020202020204" pitchFamily="34" charset="0"/>
                <a:cs typeface="Arial" panose="020B0604020202020204" pitchFamily="34" charset="0"/>
              </a:rPr>
              <a:t>.</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73" y="1756223"/>
            <a:ext cx="67627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2088836" y="1970692"/>
            <a:ext cx="1458404" cy="461665"/>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Clinical Treatment</a:t>
            </a:r>
            <a:endParaRPr lang="en-US" sz="1200" b="1" dirty="0">
              <a:solidFill>
                <a:schemeClr val="bg1"/>
              </a:solidFill>
              <a:latin typeface="Arial" panose="020B0604020202020204" pitchFamily="34" charset="0"/>
              <a:cs typeface="Arial" panose="020B0604020202020204" pitchFamily="34" charset="0"/>
            </a:endParaRPr>
          </a:p>
        </p:txBody>
      </p:sp>
      <p:sp>
        <p:nvSpPr>
          <p:cNvPr id="10" name="Metin kutusu 9"/>
          <p:cNvSpPr txBox="1"/>
          <p:nvPr/>
        </p:nvSpPr>
        <p:spPr>
          <a:xfrm>
            <a:off x="3802070" y="1902368"/>
            <a:ext cx="1458404" cy="646331"/>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Extended Hospitalization Period</a:t>
            </a:r>
            <a:endParaRPr lang="en-US" sz="1200" b="1" dirty="0">
              <a:solidFill>
                <a:schemeClr val="bg1"/>
              </a:solidFill>
              <a:latin typeface="Arial" panose="020B0604020202020204" pitchFamily="34" charset="0"/>
              <a:cs typeface="Arial" panose="020B0604020202020204" pitchFamily="34" charset="0"/>
            </a:endParaRPr>
          </a:p>
        </p:txBody>
      </p:sp>
      <p:sp>
        <p:nvSpPr>
          <p:cNvPr id="11" name="Metin kutusu 10"/>
          <p:cNvSpPr txBox="1"/>
          <p:nvPr/>
        </p:nvSpPr>
        <p:spPr>
          <a:xfrm>
            <a:off x="5515304" y="1975938"/>
            <a:ext cx="1458404" cy="276999"/>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Additional Cost</a:t>
            </a:r>
            <a:endParaRPr lang="en-US" sz="1200" b="1" dirty="0">
              <a:solidFill>
                <a:schemeClr val="bg1"/>
              </a:solidFill>
              <a:latin typeface="Arial" panose="020B0604020202020204" pitchFamily="34" charset="0"/>
              <a:cs typeface="Arial" panose="020B0604020202020204" pitchFamily="34" charset="0"/>
            </a:endParaRPr>
          </a:p>
        </p:txBody>
      </p:sp>
      <p:sp>
        <p:nvSpPr>
          <p:cNvPr id="12" name="Metin kutusu 11"/>
          <p:cNvSpPr txBox="1"/>
          <p:nvPr/>
        </p:nvSpPr>
        <p:spPr>
          <a:xfrm>
            <a:off x="1973214" y="2627604"/>
            <a:ext cx="1691106" cy="684803"/>
          </a:xfrm>
          <a:prstGeom prst="rect">
            <a:avLst/>
          </a:prstGeom>
          <a:noFill/>
        </p:spPr>
        <p:txBody>
          <a:bodyPr wrap="square" rtlCol="0">
            <a:spAutoFit/>
          </a:bodyPr>
          <a:lstStyle/>
          <a:p>
            <a:pPr algn="ctr"/>
            <a:r>
              <a:rPr lang="en-US" sz="1200" b="1" dirty="0">
                <a:solidFill>
                  <a:schemeClr val="bg1"/>
                </a:solidFill>
                <a:latin typeface="Arial" panose="020B0604020202020204" pitchFamily="34" charset="0"/>
              </a:rPr>
              <a:t>Full ICU treatment</a:t>
            </a:r>
          </a:p>
          <a:p>
            <a:pPr algn="ctr"/>
            <a:r>
              <a:rPr lang="en-US" sz="1050" dirty="0">
                <a:solidFill>
                  <a:schemeClr val="bg1"/>
                </a:solidFill>
                <a:latin typeface="Arial" panose="020B0604020202020204" pitchFamily="34" charset="0"/>
              </a:rPr>
              <a:t>(monitoring, nutrition, ventilation</a:t>
            </a:r>
            <a:r>
              <a:rPr lang="en-US" sz="1600" dirty="0"/>
              <a:t> </a:t>
            </a:r>
            <a:r>
              <a:rPr lang="en-US" sz="1050" dirty="0">
                <a:solidFill>
                  <a:schemeClr val="bg1"/>
                </a:solidFill>
                <a:latin typeface="Arial" panose="020B0604020202020204" pitchFamily="34" charset="0"/>
              </a:rPr>
              <a:t>etc.)</a:t>
            </a:r>
            <a:endParaRPr lang="en-US" sz="1050" dirty="0">
              <a:solidFill>
                <a:schemeClr val="bg1"/>
              </a:solidFill>
              <a:latin typeface="Arial" panose="020B0604020202020204" pitchFamily="34" charset="0"/>
              <a:cs typeface="Arial" panose="020B0604020202020204" pitchFamily="34" charset="0"/>
            </a:endParaRPr>
          </a:p>
        </p:txBody>
      </p:sp>
      <p:sp>
        <p:nvSpPr>
          <p:cNvPr id="13" name="Metin kutusu 12"/>
          <p:cNvSpPr txBox="1"/>
          <p:nvPr/>
        </p:nvSpPr>
        <p:spPr>
          <a:xfrm>
            <a:off x="3844108" y="2590812"/>
            <a:ext cx="1447898" cy="738664"/>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rPr>
              <a:t>4-30 days ICU + 4-30 days inpatient floor</a:t>
            </a:r>
            <a:endParaRPr lang="en-US" sz="1400" b="1" dirty="0">
              <a:solidFill>
                <a:schemeClr val="bg1"/>
              </a:solidFill>
              <a:latin typeface="Arial" panose="020B0604020202020204" pitchFamily="34" charset="0"/>
              <a:cs typeface="Arial" panose="020B0604020202020204" pitchFamily="34" charset="0"/>
            </a:endParaRPr>
          </a:p>
        </p:txBody>
      </p:sp>
      <p:sp>
        <p:nvSpPr>
          <p:cNvPr id="14" name="Metin kutusu 13"/>
          <p:cNvSpPr txBox="1"/>
          <p:nvPr/>
        </p:nvSpPr>
        <p:spPr>
          <a:xfrm>
            <a:off x="5793832" y="2632850"/>
            <a:ext cx="938052" cy="738664"/>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rPr>
              <a:t>€7,566 to €56,670</a:t>
            </a:r>
            <a:endParaRPr lang="en-US" sz="1400" b="1" dirty="0">
              <a:solidFill>
                <a:schemeClr val="bg1"/>
              </a:solidFill>
              <a:latin typeface="Arial" panose="020B0604020202020204" pitchFamily="34" charset="0"/>
              <a:cs typeface="Arial" panose="020B0604020202020204" pitchFamily="34" charset="0"/>
            </a:endParaRPr>
          </a:p>
        </p:txBody>
      </p:sp>
      <p:sp>
        <p:nvSpPr>
          <p:cNvPr id="15" name="Metin kutusu 14"/>
          <p:cNvSpPr txBox="1"/>
          <p:nvPr/>
        </p:nvSpPr>
        <p:spPr>
          <a:xfrm>
            <a:off x="1983720" y="3678666"/>
            <a:ext cx="1691106"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rPr>
              <a:t>Intermediate ICU support</a:t>
            </a:r>
            <a:endParaRPr lang="en-US" sz="1100" dirty="0">
              <a:solidFill>
                <a:schemeClr val="bg1"/>
              </a:solidFill>
              <a:latin typeface="Arial" panose="020B0604020202020204" pitchFamily="34" charset="0"/>
              <a:cs typeface="Arial" panose="020B0604020202020204" pitchFamily="34" charset="0"/>
            </a:endParaRPr>
          </a:p>
        </p:txBody>
      </p:sp>
      <p:sp>
        <p:nvSpPr>
          <p:cNvPr id="16" name="Metin kutusu 15"/>
          <p:cNvSpPr txBox="1"/>
          <p:nvPr/>
        </p:nvSpPr>
        <p:spPr>
          <a:xfrm>
            <a:off x="3854614" y="3499980"/>
            <a:ext cx="1447898" cy="738664"/>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rPr>
              <a:t>1-7 days ICU + 1-7 days inpatient floor</a:t>
            </a:r>
            <a:endParaRPr lang="en-US" sz="1400" b="1" dirty="0">
              <a:solidFill>
                <a:schemeClr val="bg1"/>
              </a:solidFill>
              <a:latin typeface="Arial" panose="020B0604020202020204" pitchFamily="34" charset="0"/>
              <a:cs typeface="Arial" panose="020B0604020202020204" pitchFamily="34" charset="0"/>
            </a:endParaRPr>
          </a:p>
        </p:txBody>
      </p:sp>
      <p:sp>
        <p:nvSpPr>
          <p:cNvPr id="17" name="Metin kutusu 16"/>
          <p:cNvSpPr txBox="1"/>
          <p:nvPr/>
        </p:nvSpPr>
        <p:spPr>
          <a:xfrm>
            <a:off x="5804338" y="3510486"/>
            <a:ext cx="938052" cy="738664"/>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rPr>
              <a:t>€1,136 to €7,952</a:t>
            </a:r>
            <a:endParaRPr lang="en-US" sz="1400" b="1" dirty="0">
              <a:solidFill>
                <a:schemeClr val="bg1"/>
              </a:solidFill>
              <a:latin typeface="Arial" panose="020B0604020202020204" pitchFamily="34" charset="0"/>
              <a:cs typeface="Arial" panose="020B0604020202020204" pitchFamily="34" charset="0"/>
            </a:endParaRPr>
          </a:p>
        </p:txBody>
      </p:sp>
      <p:sp>
        <p:nvSpPr>
          <p:cNvPr id="18" name="Metin kutusu 17"/>
          <p:cNvSpPr txBox="1"/>
          <p:nvPr/>
        </p:nvSpPr>
        <p:spPr>
          <a:xfrm>
            <a:off x="1994226" y="4587834"/>
            <a:ext cx="1691106" cy="307777"/>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rPr>
              <a:t>Regional therapy</a:t>
            </a:r>
            <a:endParaRPr lang="en-US" sz="1100" dirty="0">
              <a:solidFill>
                <a:schemeClr val="bg1"/>
              </a:solidFill>
              <a:latin typeface="Arial" panose="020B0604020202020204" pitchFamily="34" charset="0"/>
              <a:cs typeface="Arial" panose="020B0604020202020204" pitchFamily="34" charset="0"/>
            </a:endParaRPr>
          </a:p>
        </p:txBody>
      </p:sp>
      <p:sp>
        <p:nvSpPr>
          <p:cNvPr id="19" name="Metin kutusu 18"/>
          <p:cNvSpPr txBox="1"/>
          <p:nvPr/>
        </p:nvSpPr>
        <p:spPr>
          <a:xfrm>
            <a:off x="3865120" y="4409148"/>
            <a:ext cx="1395354" cy="738664"/>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rPr>
              <a:t>0 days ICU + 0-3 days inpatient floor</a:t>
            </a:r>
            <a:endParaRPr lang="en-US" sz="1400" b="1" dirty="0">
              <a:solidFill>
                <a:schemeClr val="bg1"/>
              </a:solidFill>
              <a:latin typeface="Arial" panose="020B0604020202020204" pitchFamily="34" charset="0"/>
              <a:cs typeface="Arial" panose="020B0604020202020204" pitchFamily="34" charset="0"/>
            </a:endParaRPr>
          </a:p>
        </p:txBody>
      </p:sp>
      <p:sp>
        <p:nvSpPr>
          <p:cNvPr id="20" name="Metin kutusu 19"/>
          <p:cNvSpPr txBox="1"/>
          <p:nvPr/>
        </p:nvSpPr>
        <p:spPr>
          <a:xfrm>
            <a:off x="5988271" y="4419654"/>
            <a:ext cx="601722" cy="738664"/>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rPr>
              <a:t>€0 to €400</a:t>
            </a:r>
            <a:endParaRPr lang="en-US" sz="1400" b="1" dirty="0">
              <a:solidFill>
                <a:schemeClr val="bg1"/>
              </a:solidFill>
              <a:latin typeface="Arial" panose="020B0604020202020204" pitchFamily="34" charset="0"/>
              <a:cs typeface="Arial" panose="020B0604020202020204" pitchFamily="34" charset="0"/>
            </a:endParaRPr>
          </a:p>
        </p:txBody>
      </p:sp>
      <p:sp>
        <p:nvSpPr>
          <p:cNvPr id="21" name="Metin kutusu 20"/>
          <p:cNvSpPr txBox="1"/>
          <p:nvPr/>
        </p:nvSpPr>
        <p:spPr>
          <a:xfrm>
            <a:off x="501716" y="2638110"/>
            <a:ext cx="1691106" cy="553998"/>
          </a:xfrm>
          <a:prstGeom prst="rect">
            <a:avLst/>
          </a:prstGeom>
          <a:noFill/>
        </p:spPr>
        <p:txBody>
          <a:bodyPr wrap="square" rtlCol="0">
            <a:spAutoFit/>
          </a:bodyPr>
          <a:lstStyle/>
          <a:p>
            <a:r>
              <a:rPr lang="en-US" sz="1000" b="1" dirty="0">
                <a:solidFill>
                  <a:schemeClr val="accent1">
                    <a:lumMod val="75000"/>
                  </a:schemeClr>
                </a:solidFill>
                <a:latin typeface="Arial" panose="020B0604020202020204" pitchFamily="34" charset="0"/>
              </a:rPr>
              <a:t>Hemorrhage Hypotension Cardiac Arrest</a:t>
            </a:r>
            <a:endParaRPr lang="en-US" sz="1000" dirty="0">
              <a:solidFill>
                <a:schemeClr val="accent1">
                  <a:lumMod val="75000"/>
                </a:schemeClr>
              </a:solidFill>
              <a:latin typeface="Arial" panose="020B0604020202020204" pitchFamily="34" charset="0"/>
              <a:cs typeface="Arial" panose="020B0604020202020204" pitchFamily="34" charset="0"/>
            </a:endParaRPr>
          </a:p>
        </p:txBody>
      </p:sp>
      <p:sp>
        <p:nvSpPr>
          <p:cNvPr id="22" name="Metin kutusu 21"/>
          <p:cNvSpPr txBox="1"/>
          <p:nvPr/>
        </p:nvSpPr>
        <p:spPr>
          <a:xfrm>
            <a:off x="512222" y="3499980"/>
            <a:ext cx="1691106" cy="553998"/>
          </a:xfrm>
          <a:prstGeom prst="rect">
            <a:avLst/>
          </a:prstGeom>
          <a:noFill/>
        </p:spPr>
        <p:txBody>
          <a:bodyPr wrap="square" rtlCol="0">
            <a:spAutoFit/>
          </a:bodyPr>
          <a:lstStyle/>
          <a:p>
            <a:r>
              <a:rPr lang="en-US" sz="1000" b="1" dirty="0">
                <a:solidFill>
                  <a:schemeClr val="accent1">
                    <a:lumMod val="75000"/>
                  </a:schemeClr>
                </a:solidFill>
                <a:latin typeface="Arial" panose="020B0604020202020204" pitchFamily="34" charset="0"/>
              </a:rPr>
              <a:t>Incorrect antibiotic treatment AMR Incorrect drug rate</a:t>
            </a:r>
            <a:endParaRPr lang="en-US" sz="1000" dirty="0">
              <a:solidFill>
                <a:schemeClr val="accent1">
                  <a:lumMod val="75000"/>
                </a:schemeClr>
              </a:solidFill>
              <a:latin typeface="Arial" panose="020B0604020202020204" pitchFamily="34" charset="0"/>
              <a:cs typeface="Arial" panose="020B0604020202020204" pitchFamily="34" charset="0"/>
            </a:endParaRPr>
          </a:p>
        </p:txBody>
      </p:sp>
      <p:sp>
        <p:nvSpPr>
          <p:cNvPr id="23" name="Metin kutusu 22"/>
          <p:cNvSpPr txBox="1"/>
          <p:nvPr/>
        </p:nvSpPr>
        <p:spPr>
          <a:xfrm>
            <a:off x="522728" y="4472212"/>
            <a:ext cx="1691106" cy="553998"/>
          </a:xfrm>
          <a:prstGeom prst="rect">
            <a:avLst/>
          </a:prstGeom>
          <a:noFill/>
        </p:spPr>
        <p:txBody>
          <a:bodyPr wrap="square" rtlCol="0">
            <a:spAutoFit/>
          </a:bodyPr>
          <a:lstStyle/>
          <a:p>
            <a:r>
              <a:rPr lang="en-US" sz="1000" b="1" dirty="0">
                <a:solidFill>
                  <a:schemeClr val="accent1">
                    <a:lumMod val="75000"/>
                  </a:schemeClr>
                </a:solidFill>
                <a:latin typeface="Arial" panose="020B0604020202020204" pitchFamily="34" charset="0"/>
              </a:rPr>
              <a:t>Vascular damage </a:t>
            </a:r>
            <a:r>
              <a:rPr lang="en-US" sz="1000" dirty="0">
                <a:solidFill>
                  <a:schemeClr val="accent1">
                    <a:lumMod val="75000"/>
                  </a:schemeClr>
                </a:solidFill>
                <a:latin typeface="Arial" panose="020B0604020202020204" pitchFamily="34" charset="0"/>
              </a:rPr>
              <a:t>(infiltration, extravasation</a:t>
            </a:r>
            <a:r>
              <a:rPr lang="en-US" sz="1000"/>
              <a:t> </a:t>
            </a:r>
            <a:r>
              <a:rPr lang="en-US" sz="1000" dirty="0">
                <a:solidFill>
                  <a:schemeClr val="accent1">
                    <a:lumMod val="75000"/>
                  </a:schemeClr>
                </a:solidFill>
                <a:latin typeface="Arial" panose="020B0604020202020204" pitchFamily="34" charset="0"/>
              </a:rPr>
              <a:t>etc.</a:t>
            </a:r>
            <a:r>
              <a:rPr lang="en-US" sz="1000" b="1" dirty="0">
                <a:solidFill>
                  <a:schemeClr val="accent1">
                    <a:lumMod val="75000"/>
                  </a:schemeClr>
                </a:solidFill>
                <a:latin typeface="Arial" panose="020B0604020202020204" pitchFamily="34" charset="0"/>
              </a:rPr>
              <a:t>)</a:t>
            </a:r>
            <a:endParaRPr lang="en-US" sz="1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661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0290D9-CF0C-D74A-98CE-0B07BA791B7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4C7DE38-6FCD-E144-AE27-E722866E5980}"/>
              </a:ext>
            </a:extLst>
          </p:cNvPr>
          <p:cNvSpPr txBox="1"/>
          <p:nvPr/>
        </p:nvSpPr>
        <p:spPr>
          <a:xfrm>
            <a:off x="409073" y="559682"/>
            <a:ext cx="7043916" cy="1015663"/>
          </a:xfrm>
          <a:prstGeom prst="rect">
            <a:avLst/>
          </a:prstGeom>
          <a:noFill/>
        </p:spPr>
        <p:txBody>
          <a:bodyPr wrap="none" rtlCol="0">
            <a:spAutoFit/>
          </a:bodyPr>
          <a:lstStyle/>
          <a:p>
            <a:r>
              <a:rPr lang="en-US" sz="3000" b="1" dirty="0">
                <a:solidFill>
                  <a:srgbClr val="F08221"/>
                </a:solidFill>
                <a:latin typeface="Arial" panose="020B0604020202020204" pitchFamily="34" charset="0"/>
              </a:rPr>
              <a:t>Economic</a:t>
            </a:r>
            <a:r>
              <a:rPr lang="en-US" dirty="0"/>
              <a:t> </a:t>
            </a:r>
            <a:r>
              <a:rPr lang="en-US" sz="3000" b="1" dirty="0">
                <a:solidFill>
                  <a:srgbClr val="F08221"/>
                </a:solidFill>
                <a:latin typeface="Arial" panose="020B0604020202020204" pitchFamily="34" charset="0"/>
              </a:rPr>
              <a:t>Importance of</a:t>
            </a:r>
            <a:r>
              <a:rPr lang="en-US" dirty="0"/>
              <a:t> </a:t>
            </a:r>
            <a:r>
              <a:rPr lang="en-US" sz="3000" b="1" dirty="0">
                <a:solidFill>
                  <a:srgbClr val="F08221"/>
                </a:solidFill>
                <a:latin typeface="Arial" panose="020B0604020202020204" pitchFamily="34" charset="0"/>
              </a:rPr>
              <a:t>Obesity</a:t>
            </a:r>
            <a:r>
              <a:rPr lang="en-US" dirty="0"/>
              <a:t> </a:t>
            </a:r>
            <a:r>
              <a:rPr lang="en-US" sz="3000" b="1" dirty="0">
                <a:solidFill>
                  <a:srgbClr val="F08221"/>
                </a:solidFill>
                <a:latin typeface="Arial" panose="020B0604020202020204" pitchFamily="34" charset="0"/>
              </a:rPr>
              <a:t>Cost</a:t>
            </a:r>
            <a:r>
              <a:rPr lang="en-US" dirty="0"/>
              <a:t> </a:t>
            </a:r>
            <a:endParaRPr lang="tr-TR" dirty="0"/>
          </a:p>
          <a:p>
            <a:r>
              <a:rPr lang="en-US" sz="3000" b="1" dirty="0">
                <a:solidFill>
                  <a:srgbClr val="F08221"/>
                </a:solidFill>
                <a:latin typeface="Arial" panose="020B0604020202020204" pitchFamily="34" charset="0"/>
              </a:rPr>
              <a:t>and</a:t>
            </a:r>
            <a:r>
              <a:rPr lang="en-US" dirty="0"/>
              <a:t> </a:t>
            </a:r>
            <a:r>
              <a:rPr lang="en-US" sz="3000" b="1" dirty="0">
                <a:solidFill>
                  <a:srgbClr val="F08221"/>
                </a:solidFill>
                <a:latin typeface="Arial" panose="020B0604020202020204" pitchFamily="34" charset="0"/>
              </a:rPr>
              <a:t>Bariatric</a:t>
            </a:r>
            <a:r>
              <a:rPr lang="tr-TR" sz="3000" b="1" dirty="0">
                <a:solidFill>
                  <a:srgbClr val="F08221"/>
                </a:solidFill>
                <a:latin typeface="Arial" panose="020B0604020202020204" pitchFamily="34" charset="0"/>
              </a:rPr>
              <a:t> </a:t>
            </a:r>
            <a:r>
              <a:rPr lang="en-US" sz="3000" b="1" dirty="0">
                <a:solidFill>
                  <a:srgbClr val="F08221"/>
                </a:solidFill>
                <a:latin typeface="Arial" panose="020B0604020202020204" pitchFamily="34" charset="0"/>
              </a:rPr>
              <a:t>Surgery</a:t>
            </a:r>
            <a:r>
              <a:rPr lang="en-US" dirty="0"/>
              <a:t> </a:t>
            </a:r>
            <a:r>
              <a:rPr lang="en-US" sz="3000" b="1" dirty="0">
                <a:solidFill>
                  <a:srgbClr val="F08221"/>
                </a:solidFill>
                <a:latin typeface="Arial" panose="020B0604020202020204" pitchFamily="34" charset="0"/>
              </a:rPr>
              <a:t>for</a:t>
            </a:r>
            <a:r>
              <a:rPr lang="en-US" dirty="0"/>
              <a:t> </a:t>
            </a:r>
            <a:r>
              <a:rPr lang="en-US" sz="3000" b="1" dirty="0">
                <a:solidFill>
                  <a:srgbClr val="F08221"/>
                </a:solidFill>
                <a:latin typeface="Arial" panose="020B0604020202020204" pitchFamily="34" charset="0"/>
              </a:rPr>
              <a:t>Turkey</a:t>
            </a:r>
            <a:r>
              <a:rPr lang="en-US" dirty="0"/>
              <a:t> </a:t>
            </a:r>
            <a:endParaRPr lang="en-US" sz="3000" b="1"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1A50487-2A19-8D47-90DF-AD613030FBE9}"/>
              </a:ext>
            </a:extLst>
          </p:cNvPr>
          <p:cNvSpPr txBox="1"/>
          <p:nvPr/>
        </p:nvSpPr>
        <p:spPr>
          <a:xfrm>
            <a:off x="409073" y="1575345"/>
            <a:ext cx="11215435" cy="323165"/>
          </a:xfrm>
          <a:prstGeom prst="rect">
            <a:avLst/>
          </a:prstGeom>
          <a:noFill/>
        </p:spPr>
        <p:txBody>
          <a:bodyPr wrap="square" rtlCol="0">
            <a:spAutoFit/>
          </a:bodyPr>
          <a:lstStyle/>
          <a:p>
            <a:r>
              <a:rPr lang="en-US" sz="1500" b="1" dirty="0">
                <a:solidFill>
                  <a:srgbClr val="0767B2"/>
                </a:solidFill>
                <a:latin typeface="Arial" panose="020B0604020202020204" pitchFamily="34" charset="0"/>
              </a:rPr>
              <a:t>It is</a:t>
            </a:r>
            <a:r>
              <a:rPr lang="en-US"/>
              <a:t> </a:t>
            </a:r>
            <a:r>
              <a:rPr lang="en-US" sz="1500" b="1" dirty="0">
                <a:solidFill>
                  <a:srgbClr val="0767B2"/>
                </a:solidFill>
                <a:latin typeface="Arial" panose="020B0604020202020204" pitchFamily="34" charset="0"/>
              </a:rPr>
              <a:t>aimed to</a:t>
            </a:r>
            <a:r>
              <a:rPr lang="en-US"/>
              <a:t> </a:t>
            </a:r>
            <a:r>
              <a:rPr lang="en-US" sz="1500" b="1" dirty="0">
                <a:solidFill>
                  <a:srgbClr val="0767B2"/>
                </a:solidFill>
                <a:latin typeface="Arial" panose="020B0604020202020204" pitchFamily="34" charset="0"/>
              </a:rPr>
              <a:t>determine</a:t>
            </a:r>
            <a:r>
              <a:rPr lang="en-US"/>
              <a:t> </a:t>
            </a:r>
            <a:r>
              <a:rPr lang="en-US" sz="1500" b="1" dirty="0">
                <a:solidFill>
                  <a:srgbClr val="0767B2"/>
                </a:solidFill>
                <a:latin typeface="Arial" panose="020B0604020202020204" pitchFamily="34" charset="0"/>
              </a:rPr>
              <a:t>the</a:t>
            </a:r>
            <a:r>
              <a:rPr lang="en-US"/>
              <a:t> </a:t>
            </a:r>
            <a:r>
              <a:rPr lang="en-US" sz="1500" b="1" dirty="0">
                <a:solidFill>
                  <a:srgbClr val="0767B2"/>
                </a:solidFill>
                <a:latin typeface="Arial" panose="020B0604020202020204" pitchFamily="34" charset="0"/>
              </a:rPr>
              <a:t>disease</a:t>
            </a:r>
            <a:r>
              <a:rPr lang="en-US"/>
              <a:t> </a:t>
            </a:r>
            <a:r>
              <a:rPr lang="en-US" sz="1500" b="1" dirty="0">
                <a:solidFill>
                  <a:srgbClr val="0767B2"/>
                </a:solidFill>
                <a:latin typeface="Arial" panose="020B0604020202020204" pitchFamily="34" charset="0"/>
              </a:rPr>
              <a:t>burden of</a:t>
            </a:r>
            <a:r>
              <a:rPr lang="en-US"/>
              <a:t> </a:t>
            </a:r>
            <a:r>
              <a:rPr lang="en-US" sz="1500" b="1" dirty="0">
                <a:solidFill>
                  <a:srgbClr val="0767B2"/>
                </a:solidFill>
                <a:latin typeface="Arial" panose="020B0604020202020204" pitchFamily="34" charset="0"/>
              </a:rPr>
              <a:t>obesity</a:t>
            </a:r>
            <a:r>
              <a:rPr lang="en-US"/>
              <a:t> </a:t>
            </a:r>
            <a:r>
              <a:rPr lang="en-US" sz="1500" b="1" dirty="0">
                <a:solidFill>
                  <a:srgbClr val="0767B2"/>
                </a:solidFill>
                <a:latin typeface="Arial" panose="020B0604020202020204" pitchFamily="34" charset="0"/>
              </a:rPr>
              <a:t>and to</a:t>
            </a:r>
            <a:r>
              <a:rPr lang="en-US"/>
              <a:t> </a:t>
            </a:r>
            <a:r>
              <a:rPr lang="en-US" sz="1500" b="1" dirty="0">
                <a:solidFill>
                  <a:srgbClr val="0767B2"/>
                </a:solidFill>
                <a:latin typeface="Arial" panose="020B0604020202020204" pitchFamily="34" charset="0"/>
              </a:rPr>
              <a:t>identify</a:t>
            </a:r>
            <a:r>
              <a:rPr lang="en-US"/>
              <a:t> </a:t>
            </a:r>
            <a:r>
              <a:rPr lang="en-US" sz="1500" b="1" dirty="0">
                <a:solidFill>
                  <a:srgbClr val="0767B2"/>
                </a:solidFill>
                <a:latin typeface="Arial" panose="020B0604020202020204" pitchFamily="34" charset="0"/>
              </a:rPr>
              <a:t>the economic</a:t>
            </a:r>
            <a:r>
              <a:rPr lang="en-US"/>
              <a:t> </a:t>
            </a:r>
            <a:r>
              <a:rPr lang="en-US" sz="1500" b="1" dirty="0">
                <a:solidFill>
                  <a:srgbClr val="0767B2"/>
                </a:solidFill>
                <a:latin typeface="Arial" panose="020B0604020202020204" pitchFamily="34" charset="0"/>
              </a:rPr>
              <a:t>value of</a:t>
            </a:r>
            <a:r>
              <a:rPr lang="en-US"/>
              <a:t> </a:t>
            </a:r>
            <a:r>
              <a:rPr lang="en-US" sz="1500" b="1" dirty="0">
                <a:solidFill>
                  <a:srgbClr val="0767B2"/>
                </a:solidFill>
                <a:latin typeface="Arial" panose="020B0604020202020204" pitchFamily="34" charset="0"/>
              </a:rPr>
              <a:t>bariatric surgery. </a:t>
            </a:r>
          </a:p>
        </p:txBody>
      </p:sp>
      <p:sp>
        <p:nvSpPr>
          <p:cNvPr id="10" name="Rectangle 9">
            <a:extLst>
              <a:ext uri="{FF2B5EF4-FFF2-40B4-BE49-F238E27FC236}">
                <a16:creationId xmlns:a16="http://schemas.microsoft.com/office/drawing/2014/main" id="{3CCA6CA1-C431-D249-888E-81DEDE3619EB}"/>
              </a:ext>
            </a:extLst>
          </p:cNvPr>
          <p:cNvSpPr/>
          <p:nvPr/>
        </p:nvSpPr>
        <p:spPr>
          <a:xfrm>
            <a:off x="567488" y="4439653"/>
            <a:ext cx="11057021" cy="1552074"/>
          </a:xfrm>
          <a:prstGeom prst="rect">
            <a:avLst/>
          </a:prstGeom>
          <a:solidFill>
            <a:srgbClr val="F08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TextBox 10">
            <a:extLst>
              <a:ext uri="{FF2B5EF4-FFF2-40B4-BE49-F238E27FC236}">
                <a16:creationId xmlns:a16="http://schemas.microsoft.com/office/drawing/2014/main" id="{699458E2-FB83-2E42-87BA-03535885F715}"/>
              </a:ext>
            </a:extLst>
          </p:cNvPr>
          <p:cNvSpPr txBox="1"/>
          <p:nvPr/>
        </p:nvSpPr>
        <p:spPr>
          <a:xfrm>
            <a:off x="642726" y="4435450"/>
            <a:ext cx="10906543" cy="1546577"/>
          </a:xfrm>
          <a:prstGeom prst="rect">
            <a:avLst/>
          </a:prstGeom>
          <a:noFill/>
        </p:spPr>
        <p:txBody>
          <a:bodyPr wrap="square" rtlCol="0">
            <a:spAutoFit/>
          </a:bodyPr>
          <a:lstStyle/>
          <a:p>
            <a:r>
              <a:rPr lang="en-US" sz="1050" dirty="0">
                <a:solidFill>
                  <a:schemeClr val="bg1"/>
                </a:solidFill>
                <a:latin typeface="Arial" panose="020B0604020202020204" pitchFamily="34" charset="0"/>
              </a:rPr>
              <a:t>According</a:t>
            </a:r>
            <a:r>
              <a:rPr lang="en-US" sz="1400" dirty="0"/>
              <a:t> </a:t>
            </a:r>
            <a:r>
              <a:rPr lang="en-US" sz="1050" dirty="0">
                <a:solidFill>
                  <a:schemeClr val="bg1"/>
                </a:solidFill>
                <a:latin typeface="Arial" panose="020B0604020202020204" pitchFamily="34" charset="0"/>
              </a:rPr>
              <a:t>to the</a:t>
            </a:r>
            <a:r>
              <a:rPr lang="en-US" sz="1400" dirty="0"/>
              <a:t> </a:t>
            </a:r>
            <a:r>
              <a:rPr lang="en-US" sz="1050" dirty="0">
                <a:solidFill>
                  <a:schemeClr val="bg1"/>
                </a:solidFill>
                <a:latin typeface="Arial" panose="020B0604020202020204" pitchFamily="34" charset="0"/>
              </a:rPr>
              <a:t>study;</a:t>
            </a:r>
          </a:p>
          <a:p>
            <a:pPr marL="171450" indent="-171450">
              <a:buBlip>
                <a:blip r:embed="rId3"/>
              </a:buBlip>
            </a:pPr>
            <a:r>
              <a:rPr lang="en-US" sz="1050" dirty="0">
                <a:solidFill>
                  <a:schemeClr val="bg1"/>
                </a:solidFill>
                <a:latin typeface="Arial" panose="020B0604020202020204" pitchFamily="34" charset="0"/>
              </a:rPr>
              <a:t>In the</a:t>
            </a:r>
            <a:r>
              <a:rPr lang="en-US" sz="1400" dirty="0"/>
              <a:t> </a:t>
            </a:r>
            <a:r>
              <a:rPr lang="en-US" sz="1050" dirty="0">
                <a:solidFill>
                  <a:schemeClr val="bg1"/>
                </a:solidFill>
                <a:latin typeface="Arial" panose="020B0604020202020204" pitchFamily="34" charset="0"/>
              </a:rPr>
              <a:t>current</a:t>
            </a:r>
            <a:r>
              <a:rPr lang="en-US" sz="1400" dirty="0"/>
              <a:t> </a:t>
            </a:r>
            <a:r>
              <a:rPr lang="en-US" sz="1050" dirty="0">
                <a:solidFill>
                  <a:schemeClr val="bg1"/>
                </a:solidFill>
                <a:latin typeface="Arial" panose="020B0604020202020204" pitchFamily="34" charset="0"/>
              </a:rPr>
              <a:t>reimbursement</a:t>
            </a:r>
            <a:r>
              <a:rPr lang="en-US" sz="1400" dirty="0"/>
              <a:t> </a:t>
            </a:r>
            <a:r>
              <a:rPr lang="en-US" sz="1050" dirty="0">
                <a:solidFill>
                  <a:schemeClr val="bg1"/>
                </a:solidFill>
                <a:latin typeface="Arial" panose="020B0604020202020204" pitchFamily="34" charset="0"/>
              </a:rPr>
              <a:t>conditions,</a:t>
            </a:r>
            <a:r>
              <a:rPr lang="en-US" sz="1400" dirty="0"/>
              <a:t> </a:t>
            </a:r>
            <a:r>
              <a:rPr lang="en-US" sz="1050" b="1" dirty="0">
                <a:solidFill>
                  <a:schemeClr val="bg1"/>
                </a:solidFill>
                <a:latin typeface="Arial" panose="020B0604020202020204" pitchFamily="34" charset="0"/>
              </a:rPr>
              <a:t>the economic</a:t>
            </a:r>
            <a:r>
              <a:rPr lang="en-US" sz="1400" b="1" dirty="0"/>
              <a:t> </a:t>
            </a:r>
            <a:r>
              <a:rPr lang="en-US" sz="1050" b="1" dirty="0">
                <a:solidFill>
                  <a:schemeClr val="bg1"/>
                </a:solidFill>
                <a:latin typeface="Arial" panose="020B0604020202020204" pitchFamily="34" charset="0"/>
              </a:rPr>
              <a:t>burden of</a:t>
            </a:r>
            <a:r>
              <a:rPr lang="en-US" sz="1400" b="1" dirty="0"/>
              <a:t> </a:t>
            </a:r>
            <a:r>
              <a:rPr lang="en-US" sz="1050" b="1" dirty="0">
                <a:solidFill>
                  <a:schemeClr val="bg1"/>
                </a:solidFill>
                <a:latin typeface="Arial" panose="020B0604020202020204" pitchFamily="34" charset="0"/>
              </a:rPr>
              <a:t>surgery</a:t>
            </a:r>
            <a:r>
              <a:rPr lang="en-US" sz="1400" b="1" dirty="0"/>
              <a:t> </a:t>
            </a:r>
            <a:r>
              <a:rPr lang="en-US" sz="1050" b="1" dirty="0">
                <a:solidFill>
                  <a:schemeClr val="bg1"/>
                </a:solidFill>
                <a:latin typeface="Arial" panose="020B0604020202020204" pitchFamily="34" charset="0"/>
              </a:rPr>
              <a:t>is</a:t>
            </a:r>
            <a:r>
              <a:rPr lang="en-US" sz="1400" b="1" dirty="0"/>
              <a:t> </a:t>
            </a:r>
            <a:r>
              <a:rPr lang="en-US" sz="1050" b="1" dirty="0">
                <a:solidFill>
                  <a:schemeClr val="bg1"/>
                </a:solidFill>
                <a:latin typeface="Arial" panose="020B0604020202020204" pitchFamily="34" charset="0"/>
              </a:rPr>
              <a:t>ruled out</a:t>
            </a:r>
            <a:r>
              <a:rPr lang="en-US" sz="1400" b="1" dirty="0"/>
              <a:t> </a:t>
            </a:r>
            <a:r>
              <a:rPr lang="en-US" sz="1050" b="1" dirty="0">
                <a:solidFill>
                  <a:schemeClr val="bg1"/>
                </a:solidFill>
                <a:latin typeface="Arial" panose="020B0604020202020204" pitchFamily="34" charset="0"/>
              </a:rPr>
              <a:t>after</a:t>
            </a:r>
            <a:r>
              <a:rPr lang="en-US" sz="1400" b="1" dirty="0"/>
              <a:t> </a:t>
            </a:r>
            <a:r>
              <a:rPr lang="en-US" sz="1050" b="1" dirty="0">
                <a:solidFill>
                  <a:schemeClr val="bg1"/>
                </a:solidFill>
                <a:latin typeface="Arial" panose="020B0604020202020204" pitchFamily="34" charset="0"/>
              </a:rPr>
              <a:t>the fourth</a:t>
            </a:r>
            <a:r>
              <a:rPr lang="en-US" sz="1400" b="1" dirty="0"/>
              <a:t> </a:t>
            </a:r>
            <a:r>
              <a:rPr lang="en-US" sz="1050" b="1" dirty="0">
                <a:solidFill>
                  <a:schemeClr val="bg1"/>
                </a:solidFill>
                <a:latin typeface="Arial" panose="020B0604020202020204" pitchFamily="34" charset="0"/>
              </a:rPr>
              <a:t>year. For</a:t>
            </a:r>
            <a:r>
              <a:rPr lang="en-US" sz="1400" b="1" dirty="0"/>
              <a:t> </a:t>
            </a:r>
            <a:r>
              <a:rPr lang="en-US" sz="1050" b="1" dirty="0">
                <a:solidFill>
                  <a:schemeClr val="bg1"/>
                </a:solidFill>
                <a:latin typeface="Arial" panose="020B0604020202020204" pitchFamily="34" charset="0"/>
              </a:rPr>
              <a:t>obese</a:t>
            </a:r>
            <a:r>
              <a:rPr lang="en-US" sz="1400" b="1" dirty="0"/>
              <a:t> </a:t>
            </a:r>
            <a:r>
              <a:rPr lang="en-US" sz="1050" b="1" dirty="0">
                <a:solidFill>
                  <a:schemeClr val="bg1"/>
                </a:solidFill>
                <a:latin typeface="Arial" panose="020B0604020202020204" pitchFamily="34" charset="0"/>
              </a:rPr>
              <a:t>patients</a:t>
            </a:r>
            <a:r>
              <a:rPr lang="en-US" sz="1400" b="1" dirty="0"/>
              <a:t> </a:t>
            </a:r>
            <a:r>
              <a:rPr lang="en-US" sz="1050" b="1" dirty="0">
                <a:solidFill>
                  <a:schemeClr val="bg1"/>
                </a:solidFill>
                <a:latin typeface="Arial" panose="020B0604020202020204" pitchFamily="34" charset="0"/>
              </a:rPr>
              <a:t>with a BMI = 35-40 kg/m2,</a:t>
            </a:r>
            <a:r>
              <a:rPr lang="en-US" sz="1400" b="1" dirty="0"/>
              <a:t> </a:t>
            </a:r>
            <a:r>
              <a:rPr lang="en-US" sz="1050" b="1" dirty="0">
                <a:solidFill>
                  <a:schemeClr val="bg1"/>
                </a:solidFill>
                <a:latin typeface="Arial" panose="020B0604020202020204" pitchFamily="34" charset="0"/>
              </a:rPr>
              <a:t>this happens</a:t>
            </a:r>
            <a:r>
              <a:rPr lang="en-US" sz="1400" b="1" dirty="0"/>
              <a:t> </a:t>
            </a:r>
            <a:r>
              <a:rPr lang="en-US" sz="1050" b="1" dirty="0">
                <a:solidFill>
                  <a:schemeClr val="bg1"/>
                </a:solidFill>
                <a:latin typeface="Arial" panose="020B0604020202020204" pitchFamily="34" charset="0"/>
              </a:rPr>
              <a:t>after the third year.</a:t>
            </a:r>
            <a:r>
              <a:rPr lang="en-US" sz="1400" dirty="0"/>
              <a:t> </a:t>
            </a:r>
            <a:r>
              <a:rPr lang="en-US" sz="1050" dirty="0">
                <a:solidFill>
                  <a:schemeClr val="bg1"/>
                </a:solidFill>
                <a:latin typeface="Arial" panose="020B0604020202020204" pitchFamily="34" charset="0"/>
              </a:rPr>
              <a:t>Furthermore,</a:t>
            </a:r>
            <a:r>
              <a:rPr lang="en-US" sz="1400" dirty="0"/>
              <a:t> </a:t>
            </a:r>
            <a:r>
              <a:rPr lang="en-US" sz="1050" dirty="0">
                <a:solidFill>
                  <a:schemeClr val="bg1"/>
                </a:solidFill>
                <a:latin typeface="Arial" panose="020B0604020202020204" pitchFamily="34" charset="0"/>
              </a:rPr>
              <a:t>in</a:t>
            </a:r>
            <a:r>
              <a:rPr lang="en-US" sz="1400" dirty="0"/>
              <a:t> </a:t>
            </a:r>
            <a:r>
              <a:rPr lang="en-US" sz="1050" dirty="0">
                <a:solidFill>
                  <a:schemeClr val="bg1"/>
                </a:solidFill>
                <a:latin typeface="Arial" panose="020B0604020202020204" pitchFamily="34" charset="0"/>
              </a:rPr>
              <a:t>many</a:t>
            </a:r>
            <a:r>
              <a:rPr lang="en-US" sz="1400" dirty="0"/>
              <a:t> </a:t>
            </a:r>
            <a:r>
              <a:rPr lang="en-US" sz="1050" dirty="0">
                <a:solidFill>
                  <a:schemeClr val="bg1"/>
                </a:solidFill>
                <a:latin typeface="Arial" panose="020B0604020202020204" pitchFamily="34" charset="0"/>
              </a:rPr>
              <a:t>articles</a:t>
            </a:r>
            <a:r>
              <a:rPr lang="en-US" sz="1400" dirty="0"/>
              <a:t> </a:t>
            </a:r>
            <a:r>
              <a:rPr lang="en-US" sz="1050" dirty="0">
                <a:solidFill>
                  <a:schemeClr val="bg1"/>
                </a:solidFill>
                <a:latin typeface="Arial" panose="020B0604020202020204" pitchFamily="34" charset="0"/>
              </a:rPr>
              <a:t>(found by reviewing the literature),</a:t>
            </a:r>
            <a:r>
              <a:rPr lang="en-US" sz="1400" dirty="0"/>
              <a:t> </a:t>
            </a:r>
            <a:r>
              <a:rPr lang="en-US" sz="1050" dirty="0">
                <a:solidFill>
                  <a:schemeClr val="bg1"/>
                </a:solidFill>
                <a:latin typeface="Arial" panose="020B0604020202020204" pitchFamily="34" charset="0"/>
              </a:rPr>
              <a:t>it is</a:t>
            </a:r>
            <a:r>
              <a:rPr lang="en-US" sz="1400" dirty="0"/>
              <a:t> </a:t>
            </a:r>
            <a:r>
              <a:rPr lang="en-US" sz="1050" dirty="0">
                <a:solidFill>
                  <a:schemeClr val="bg1"/>
                </a:solidFill>
                <a:latin typeface="Arial" panose="020B0604020202020204" pitchFamily="34" charset="0"/>
              </a:rPr>
              <a:t>stated that</a:t>
            </a:r>
            <a:r>
              <a:rPr lang="en-US" sz="1400" dirty="0"/>
              <a:t> </a:t>
            </a:r>
            <a:r>
              <a:rPr lang="en-US" sz="1050" dirty="0">
                <a:solidFill>
                  <a:schemeClr val="bg1"/>
                </a:solidFill>
                <a:latin typeface="Arial" panose="020B0604020202020204" pitchFamily="34" charset="0"/>
              </a:rPr>
              <a:t>this technology</a:t>
            </a:r>
            <a:r>
              <a:rPr lang="en-US" sz="1400" dirty="0"/>
              <a:t> </a:t>
            </a:r>
            <a:r>
              <a:rPr lang="en-US" sz="1050" dirty="0">
                <a:solidFill>
                  <a:schemeClr val="bg1"/>
                </a:solidFill>
                <a:latin typeface="Arial" panose="020B0604020202020204" pitchFamily="34" charset="0"/>
              </a:rPr>
              <a:t>lowers</a:t>
            </a:r>
            <a:r>
              <a:rPr lang="en-US" sz="1400" dirty="0"/>
              <a:t> </a:t>
            </a:r>
            <a:r>
              <a:rPr lang="en-US" sz="1050" dirty="0">
                <a:solidFill>
                  <a:schemeClr val="bg1"/>
                </a:solidFill>
                <a:latin typeface="Arial" panose="020B0604020202020204" pitchFamily="34" charset="0"/>
              </a:rPr>
              <a:t>the cost of</a:t>
            </a:r>
            <a:r>
              <a:rPr lang="en-US" sz="1400" dirty="0"/>
              <a:t> </a:t>
            </a:r>
            <a:r>
              <a:rPr lang="en-US" sz="1050" dirty="0">
                <a:solidFill>
                  <a:schemeClr val="bg1"/>
                </a:solidFill>
                <a:latin typeface="Arial" panose="020B0604020202020204" pitchFamily="34" charset="0"/>
              </a:rPr>
              <a:t>obesity</a:t>
            </a:r>
            <a:r>
              <a:rPr lang="en-US" sz="1400" dirty="0"/>
              <a:t> </a:t>
            </a:r>
            <a:r>
              <a:rPr lang="en-US" sz="1050" dirty="0">
                <a:solidFill>
                  <a:schemeClr val="bg1"/>
                </a:solidFill>
                <a:latin typeface="Arial" panose="020B0604020202020204" pitchFamily="34" charset="0"/>
              </a:rPr>
              <a:t>in</a:t>
            </a:r>
            <a:r>
              <a:rPr lang="en-US" sz="1400" dirty="0"/>
              <a:t> </a:t>
            </a:r>
            <a:r>
              <a:rPr lang="en-US" sz="1050" dirty="0">
                <a:solidFill>
                  <a:schemeClr val="bg1"/>
                </a:solidFill>
                <a:latin typeface="Arial" panose="020B0604020202020204" pitchFamily="34" charset="0"/>
              </a:rPr>
              <a:t>the years</a:t>
            </a:r>
            <a:r>
              <a:rPr lang="en-US" sz="1400" dirty="0"/>
              <a:t> </a:t>
            </a:r>
            <a:r>
              <a:rPr lang="en-US" sz="1050" dirty="0">
                <a:solidFill>
                  <a:schemeClr val="bg1"/>
                </a:solidFill>
                <a:latin typeface="Arial" panose="020B0604020202020204" pitchFamily="34" charset="0"/>
              </a:rPr>
              <a:t>following</a:t>
            </a:r>
            <a:r>
              <a:rPr lang="en-US" sz="1400" dirty="0"/>
              <a:t> </a:t>
            </a:r>
            <a:r>
              <a:rPr lang="en-US" sz="1050" dirty="0">
                <a:solidFill>
                  <a:schemeClr val="bg1"/>
                </a:solidFill>
                <a:latin typeface="Arial" panose="020B0604020202020204" pitchFamily="34" charset="0"/>
              </a:rPr>
              <a:t>the operation. </a:t>
            </a:r>
          </a:p>
          <a:p>
            <a:pPr marL="171450" indent="-171450">
              <a:buBlip>
                <a:blip r:embed="rId3"/>
              </a:buBlip>
            </a:pPr>
            <a:r>
              <a:rPr lang="en-US" sz="1050" dirty="0">
                <a:solidFill>
                  <a:schemeClr val="bg1"/>
                </a:solidFill>
                <a:latin typeface="Arial" panose="020B0604020202020204" pitchFamily="34" charset="0"/>
              </a:rPr>
              <a:t>It is</a:t>
            </a:r>
            <a:r>
              <a:rPr lang="en-US" sz="1400" dirty="0"/>
              <a:t> </a:t>
            </a:r>
            <a:r>
              <a:rPr lang="en-US" sz="1050" dirty="0">
                <a:solidFill>
                  <a:schemeClr val="bg1"/>
                </a:solidFill>
                <a:latin typeface="Arial" panose="020B0604020202020204" pitchFamily="34" charset="0"/>
              </a:rPr>
              <a:t>also</a:t>
            </a:r>
            <a:r>
              <a:rPr lang="en-US" sz="1400" dirty="0"/>
              <a:t> </a:t>
            </a:r>
            <a:r>
              <a:rPr lang="en-US" sz="1050" dirty="0">
                <a:solidFill>
                  <a:schemeClr val="bg1"/>
                </a:solidFill>
                <a:latin typeface="Arial" panose="020B0604020202020204" pitchFamily="34" charset="0"/>
              </a:rPr>
              <a:t>stated that,</a:t>
            </a:r>
            <a:r>
              <a:rPr lang="en-US" sz="1400" dirty="0"/>
              <a:t> </a:t>
            </a:r>
            <a:r>
              <a:rPr lang="en-US" sz="1050" dirty="0">
                <a:solidFill>
                  <a:schemeClr val="bg1"/>
                </a:solidFill>
                <a:latin typeface="Arial" panose="020B0604020202020204" pitchFamily="34" charset="0"/>
              </a:rPr>
              <a:t>if the BMI is ≥ 35 kg/m2</a:t>
            </a:r>
            <a:r>
              <a:rPr lang="en-US" sz="1400" dirty="0"/>
              <a:t> </a:t>
            </a:r>
            <a:r>
              <a:rPr lang="en-US" sz="1050" dirty="0">
                <a:solidFill>
                  <a:schemeClr val="bg1"/>
                </a:solidFill>
                <a:latin typeface="Arial" panose="020B0604020202020204" pitchFamily="34" charset="0"/>
              </a:rPr>
              <a:t>and</a:t>
            </a:r>
            <a:r>
              <a:rPr lang="en-US" sz="1400" dirty="0"/>
              <a:t> </a:t>
            </a:r>
            <a:r>
              <a:rPr lang="en-US" sz="1050" dirty="0">
                <a:solidFill>
                  <a:schemeClr val="bg1"/>
                </a:solidFill>
                <a:latin typeface="Arial" panose="020B0604020202020204" pitchFamily="34" charset="0"/>
              </a:rPr>
              <a:t>a comorbid disease exists,</a:t>
            </a:r>
            <a:r>
              <a:rPr lang="en-US" sz="1400" dirty="0"/>
              <a:t> </a:t>
            </a:r>
            <a:r>
              <a:rPr lang="en-US" sz="1050" dirty="0">
                <a:solidFill>
                  <a:schemeClr val="bg1"/>
                </a:solidFill>
                <a:latin typeface="Arial" panose="020B0604020202020204" pitchFamily="34" charset="0"/>
              </a:rPr>
              <a:t>bariatric</a:t>
            </a:r>
            <a:r>
              <a:rPr lang="en-US" sz="1400" dirty="0"/>
              <a:t> </a:t>
            </a:r>
            <a:r>
              <a:rPr lang="en-US" sz="1050" dirty="0">
                <a:solidFill>
                  <a:schemeClr val="bg1"/>
                </a:solidFill>
                <a:latin typeface="Arial" panose="020B0604020202020204" pitchFamily="34" charset="0"/>
              </a:rPr>
              <a:t>surgery</a:t>
            </a:r>
            <a:r>
              <a:rPr lang="en-US" sz="1400" dirty="0"/>
              <a:t> </a:t>
            </a:r>
            <a:r>
              <a:rPr lang="en-US" sz="1050" b="1" dirty="0">
                <a:solidFill>
                  <a:schemeClr val="bg1"/>
                </a:solidFill>
                <a:latin typeface="Arial" panose="020B0604020202020204" pitchFamily="34" charset="0"/>
              </a:rPr>
              <a:t>will provide</a:t>
            </a:r>
            <a:r>
              <a:rPr lang="en-US" sz="1400" b="1" dirty="0"/>
              <a:t> </a:t>
            </a:r>
            <a:r>
              <a:rPr lang="en-US" sz="1050" b="1" dirty="0">
                <a:solidFill>
                  <a:schemeClr val="bg1"/>
                </a:solidFill>
                <a:latin typeface="Arial" panose="020B0604020202020204" pitchFamily="34" charset="0"/>
              </a:rPr>
              <a:t>both clinical and economic</a:t>
            </a:r>
            <a:r>
              <a:rPr lang="en-US" sz="1400" b="1" dirty="0"/>
              <a:t> </a:t>
            </a:r>
            <a:r>
              <a:rPr lang="en-US" sz="1050" b="1" dirty="0">
                <a:solidFill>
                  <a:schemeClr val="bg1"/>
                </a:solidFill>
                <a:latin typeface="Arial" panose="020B0604020202020204" pitchFamily="34" charset="0"/>
              </a:rPr>
              <a:t>effectiveness</a:t>
            </a:r>
            <a:r>
              <a:rPr lang="en-US" sz="1050" dirty="0">
                <a:solidFill>
                  <a:schemeClr val="bg1"/>
                </a:solidFill>
                <a:latin typeface="Arial" panose="020B0604020202020204" pitchFamily="34" charset="0"/>
              </a:rPr>
              <a:t>.</a:t>
            </a:r>
          </a:p>
          <a:p>
            <a:pPr marL="171450" indent="-171450">
              <a:buBlip>
                <a:blip r:embed="rId3"/>
              </a:buBlip>
            </a:pPr>
            <a:r>
              <a:rPr lang="en-US" sz="1050" dirty="0">
                <a:solidFill>
                  <a:schemeClr val="bg1"/>
                </a:solidFill>
                <a:latin typeface="Arial" panose="020B0604020202020204" pitchFamily="34" charset="0"/>
              </a:rPr>
              <a:t>Keeping</a:t>
            </a:r>
            <a:r>
              <a:rPr lang="en-US" sz="1400" dirty="0"/>
              <a:t> </a:t>
            </a:r>
            <a:r>
              <a:rPr lang="en-US" sz="1050" dirty="0">
                <a:solidFill>
                  <a:schemeClr val="bg1"/>
                </a:solidFill>
                <a:latin typeface="Arial" panose="020B0604020202020204" pitchFamily="34" charset="0"/>
              </a:rPr>
              <a:t>obese</a:t>
            </a:r>
            <a:r>
              <a:rPr lang="en-US" sz="1400" dirty="0"/>
              <a:t> </a:t>
            </a:r>
            <a:r>
              <a:rPr lang="en-US" sz="1050" dirty="0">
                <a:solidFill>
                  <a:schemeClr val="bg1"/>
                </a:solidFill>
                <a:latin typeface="Arial" panose="020B0604020202020204" pitchFamily="34" charset="0"/>
              </a:rPr>
              <a:t>patients</a:t>
            </a:r>
            <a:r>
              <a:rPr lang="en-US" sz="1400" dirty="0"/>
              <a:t> </a:t>
            </a:r>
            <a:r>
              <a:rPr lang="en-US" sz="1050" dirty="0">
                <a:solidFill>
                  <a:schemeClr val="bg1"/>
                </a:solidFill>
                <a:latin typeface="Arial" panose="020B0604020202020204" pitchFamily="34" charset="0"/>
              </a:rPr>
              <a:t>with a BMI = 35-40 kg/m2</a:t>
            </a:r>
            <a:r>
              <a:rPr lang="en-US" sz="1400" dirty="0"/>
              <a:t> </a:t>
            </a:r>
            <a:r>
              <a:rPr lang="en-US" sz="1050" dirty="0">
                <a:solidFill>
                  <a:schemeClr val="bg1"/>
                </a:solidFill>
                <a:latin typeface="Arial" panose="020B0604020202020204" pitchFamily="34" charset="0"/>
              </a:rPr>
              <a:t>within</a:t>
            </a:r>
            <a:r>
              <a:rPr lang="en-US" sz="1400" dirty="0"/>
              <a:t> </a:t>
            </a:r>
            <a:r>
              <a:rPr lang="en-US" sz="1050" dirty="0">
                <a:solidFill>
                  <a:schemeClr val="bg1"/>
                </a:solidFill>
                <a:latin typeface="Arial" panose="020B0604020202020204" pitchFamily="34" charset="0"/>
              </a:rPr>
              <a:t>the scope of</a:t>
            </a:r>
            <a:r>
              <a:rPr lang="en-US" sz="1400" dirty="0"/>
              <a:t> </a:t>
            </a:r>
            <a:r>
              <a:rPr lang="en-US" sz="1050" dirty="0">
                <a:solidFill>
                  <a:schemeClr val="bg1"/>
                </a:solidFill>
                <a:latin typeface="Arial" panose="020B0604020202020204" pitchFamily="34" charset="0"/>
              </a:rPr>
              <a:t>reimbursement</a:t>
            </a:r>
            <a:r>
              <a:rPr lang="en-US" sz="1400" dirty="0"/>
              <a:t> </a:t>
            </a:r>
            <a:r>
              <a:rPr lang="en-US" sz="1050" dirty="0">
                <a:solidFill>
                  <a:schemeClr val="bg1"/>
                </a:solidFill>
                <a:latin typeface="Arial" panose="020B0604020202020204" pitchFamily="34" charset="0"/>
              </a:rPr>
              <a:t>will increase</a:t>
            </a:r>
            <a:r>
              <a:rPr lang="en-US" sz="1400" dirty="0"/>
              <a:t> </a:t>
            </a:r>
            <a:r>
              <a:rPr lang="en-US" sz="1050" dirty="0">
                <a:solidFill>
                  <a:schemeClr val="bg1"/>
                </a:solidFill>
                <a:latin typeface="Arial" panose="020B0604020202020204" pitchFamily="34" charset="0"/>
              </a:rPr>
              <a:t>the number of patients,</a:t>
            </a:r>
            <a:r>
              <a:rPr lang="en-US" sz="1400" dirty="0"/>
              <a:t> </a:t>
            </a:r>
            <a:r>
              <a:rPr lang="en-US" sz="1050" dirty="0">
                <a:solidFill>
                  <a:schemeClr val="bg1"/>
                </a:solidFill>
                <a:latin typeface="Arial" panose="020B0604020202020204" pitchFamily="34" charset="0"/>
              </a:rPr>
              <a:t>but</a:t>
            </a:r>
            <a:r>
              <a:rPr lang="en-US" sz="1400" dirty="0"/>
              <a:t> </a:t>
            </a:r>
            <a:r>
              <a:rPr lang="en-US" sz="1050" dirty="0">
                <a:solidFill>
                  <a:schemeClr val="bg1"/>
                </a:solidFill>
                <a:latin typeface="Arial" panose="020B0604020202020204" pitchFamily="34" charset="0"/>
              </a:rPr>
              <a:t>in general,</a:t>
            </a:r>
            <a:r>
              <a:rPr lang="en-US" sz="1400" dirty="0"/>
              <a:t> </a:t>
            </a:r>
            <a:r>
              <a:rPr lang="en-US" sz="1050" dirty="0">
                <a:solidFill>
                  <a:schemeClr val="bg1"/>
                </a:solidFill>
                <a:latin typeface="Arial" panose="020B0604020202020204" pitchFamily="34" charset="0"/>
              </a:rPr>
              <a:t>this will have</a:t>
            </a:r>
            <a:r>
              <a:rPr lang="en-US" sz="1400" dirty="0"/>
              <a:t> </a:t>
            </a:r>
            <a:r>
              <a:rPr lang="en-US" sz="1050" dirty="0">
                <a:solidFill>
                  <a:schemeClr val="bg1"/>
                </a:solidFill>
                <a:latin typeface="Arial" panose="020B0604020202020204" pitchFamily="34" charset="0"/>
              </a:rPr>
              <a:t>a </a:t>
            </a:r>
            <a:r>
              <a:rPr lang="en-US" sz="1050" b="1" dirty="0">
                <a:solidFill>
                  <a:schemeClr val="bg1"/>
                </a:solidFill>
                <a:latin typeface="Arial" panose="020B0604020202020204" pitchFamily="34" charset="0"/>
              </a:rPr>
              <a:t>positive impact on</a:t>
            </a:r>
            <a:r>
              <a:rPr lang="en-US" sz="1400" b="1" dirty="0"/>
              <a:t> </a:t>
            </a:r>
            <a:r>
              <a:rPr lang="en-US" sz="1050" b="1" dirty="0">
                <a:solidFill>
                  <a:schemeClr val="bg1"/>
                </a:solidFill>
                <a:latin typeface="Arial" panose="020B0604020202020204" pitchFamily="34" charset="0"/>
              </a:rPr>
              <a:t>health expenses</a:t>
            </a:r>
            <a:r>
              <a:rPr lang="en-US" sz="1400" b="1" dirty="0"/>
              <a:t> </a:t>
            </a:r>
            <a:r>
              <a:rPr lang="en-US" sz="1050" b="1" dirty="0">
                <a:solidFill>
                  <a:schemeClr val="bg1"/>
                </a:solidFill>
                <a:latin typeface="Arial" panose="020B0604020202020204" pitchFamily="34" charset="0"/>
              </a:rPr>
              <a:t>thanks to</a:t>
            </a:r>
            <a:r>
              <a:rPr lang="en-US" sz="1400" b="1" dirty="0"/>
              <a:t> </a:t>
            </a:r>
            <a:r>
              <a:rPr lang="en-US" sz="1050" b="1" dirty="0">
                <a:solidFill>
                  <a:schemeClr val="bg1"/>
                </a:solidFill>
                <a:latin typeface="Arial" panose="020B0604020202020204" pitchFamily="34" charset="0"/>
              </a:rPr>
              <a:t>the</a:t>
            </a:r>
            <a:r>
              <a:rPr lang="en-US" sz="1400" b="1" dirty="0"/>
              <a:t> </a:t>
            </a:r>
            <a:r>
              <a:rPr lang="en-US" sz="1050" b="1" dirty="0">
                <a:solidFill>
                  <a:schemeClr val="bg1"/>
                </a:solidFill>
                <a:latin typeface="Arial" panose="020B0604020202020204" pitchFamily="34" charset="0"/>
              </a:rPr>
              <a:t>cost</a:t>
            </a:r>
            <a:r>
              <a:rPr lang="en-US" sz="1400" b="1" dirty="0"/>
              <a:t> </a:t>
            </a:r>
            <a:r>
              <a:rPr lang="en-US" sz="1050" b="1" dirty="0">
                <a:solidFill>
                  <a:schemeClr val="bg1"/>
                </a:solidFill>
                <a:latin typeface="Arial" panose="020B0604020202020204" pitchFamily="34" charset="0"/>
              </a:rPr>
              <a:t>reduction</a:t>
            </a:r>
            <a:r>
              <a:rPr lang="en-US" sz="1400" b="1" dirty="0"/>
              <a:t> </a:t>
            </a:r>
            <a:r>
              <a:rPr lang="en-US" sz="1050" b="1" dirty="0">
                <a:solidFill>
                  <a:schemeClr val="bg1"/>
                </a:solidFill>
                <a:latin typeface="Arial" panose="020B0604020202020204" pitchFamily="34" charset="0"/>
              </a:rPr>
              <a:t>and</a:t>
            </a:r>
            <a:r>
              <a:rPr lang="en-US" sz="1400" b="1" dirty="0"/>
              <a:t> </a:t>
            </a:r>
            <a:r>
              <a:rPr lang="en-US" sz="1050" b="1" dirty="0">
                <a:solidFill>
                  <a:schemeClr val="bg1"/>
                </a:solidFill>
                <a:latin typeface="Arial" panose="020B0604020202020204" pitchFamily="34" charset="0"/>
              </a:rPr>
              <a:t>complication</a:t>
            </a:r>
            <a:r>
              <a:rPr lang="en-US" sz="1400" b="1" dirty="0"/>
              <a:t> </a:t>
            </a:r>
            <a:r>
              <a:rPr lang="en-US" sz="1050" b="1" dirty="0">
                <a:solidFill>
                  <a:schemeClr val="bg1"/>
                </a:solidFill>
                <a:latin typeface="Arial" panose="020B0604020202020204" pitchFamily="34" charset="0"/>
              </a:rPr>
              <a:t>management</a:t>
            </a:r>
            <a:r>
              <a:rPr lang="en-US" sz="1400" b="1" dirty="0"/>
              <a:t> </a:t>
            </a:r>
            <a:r>
              <a:rPr lang="en-US" sz="1050" b="1" dirty="0">
                <a:solidFill>
                  <a:schemeClr val="bg1"/>
                </a:solidFill>
                <a:latin typeface="Arial" panose="020B0604020202020204" pitchFamily="34" charset="0"/>
              </a:rPr>
              <a:t>provided</a:t>
            </a:r>
            <a:r>
              <a:rPr lang="en-US" sz="1400" b="1" dirty="0"/>
              <a:t> </a:t>
            </a:r>
            <a:r>
              <a:rPr lang="en-US" sz="1050" b="1" dirty="0">
                <a:solidFill>
                  <a:schemeClr val="bg1"/>
                </a:solidFill>
                <a:latin typeface="Arial" panose="020B0604020202020204" pitchFamily="34" charset="0"/>
              </a:rPr>
              <a:t>by</a:t>
            </a:r>
            <a:r>
              <a:rPr lang="en-US" sz="1400" b="1" dirty="0"/>
              <a:t> </a:t>
            </a:r>
            <a:r>
              <a:rPr lang="en-US" sz="1050" b="1" dirty="0">
                <a:solidFill>
                  <a:schemeClr val="bg1"/>
                </a:solidFill>
                <a:latin typeface="Arial" panose="020B0604020202020204" pitchFamily="34" charset="0"/>
              </a:rPr>
              <a:t>the</a:t>
            </a:r>
            <a:r>
              <a:rPr lang="en-US" sz="1400" b="1" dirty="0"/>
              <a:t> </a:t>
            </a:r>
            <a:r>
              <a:rPr lang="en-US" sz="1050" b="1" dirty="0">
                <a:solidFill>
                  <a:schemeClr val="bg1"/>
                </a:solidFill>
                <a:latin typeface="Arial" panose="020B0604020202020204" pitchFamily="34" charset="0"/>
              </a:rPr>
              <a:t>operation.</a:t>
            </a:r>
            <a:endParaRPr lang="en-US" sz="1050" b="1" dirty="0">
              <a:solidFill>
                <a:schemeClr val="bg1"/>
              </a:solidFill>
              <a:latin typeface="Arial" panose="020B0604020202020204" pitchFamily="34" charset="0"/>
              <a:cs typeface="Arial" panose="020B0604020202020204" pitchFamily="34"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471305490"/>
              </p:ext>
            </p:extLst>
          </p:nvPr>
        </p:nvGraphicFramePr>
        <p:xfrm>
          <a:off x="409073" y="2095500"/>
          <a:ext cx="6257924" cy="1758506"/>
        </p:xfrm>
        <a:graphic>
          <a:graphicData uri="http://schemas.openxmlformats.org/drawingml/2006/table">
            <a:tbl>
              <a:tblPr firstRow="1" firstCol="1" bandRow="1"/>
              <a:tblGrid>
                <a:gridCol w="2238877">
                  <a:extLst>
                    <a:ext uri="{9D8B030D-6E8A-4147-A177-3AD203B41FA5}">
                      <a16:colId xmlns:a16="http://schemas.microsoft.com/office/drawing/2014/main" val="20000"/>
                    </a:ext>
                  </a:extLst>
                </a:gridCol>
                <a:gridCol w="1249959">
                  <a:extLst>
                    <a:ext uri="{9D8B030D-6E8A-4147-A177-3AD203B41FA5}">
                      <a16:colId xmlns:a16="http://schemas.microsoft.com/office/drawing/2014/main" val="20001"/>
                    </a:ext>
                  </a:extLst>
                </a:gridCol>
                <a:gridCol w="607942">
                  <a:extLst>
                    <a:ext uri="{9D8B030D-6E8A-4147-A177-3AD203B41FA5}">
                      <a16:colId xmlns:a16="http://schemas.microsoft.com/office/drawing/2014/main" val="20002"/>
                    </a:ext>
                  </a:extLst>
                </a:gridCol>
                <a:gridCol w="539969">
                  <a:extLst>
                    <a:ext uri="{9D8B030D-6E8A-4147-A177-3AD203B41FA5}">
                      <a16:colId xmlns:a16="http://schemas.microsoft.com/office/drawing/2014/main" val="20003"/>
                    </a:ext>
                  </a:extLst>
                </a:gridCol>
                <a:gridCol w="535522">
                  <a:extLst>
                    <a:ext uri="{9D8B030D-6E8A-4147-A177-3AD203B41FA5}">
                      <a16:colId xmlns:a16="http://schemas.microsoft.com/office/drawing/2014/main" val="20004"/>
                    </a:ext>
                  </a:extLst>
                </a:gridCol>
                <a:gridCol w="545051">
                  <a:extLst>
                    <a:ext uri="{9D8B030D-6E8A-4147-A177-3AD203B41FA5}">
                      <a16:colId xmlns:a16="http://schemas.microsoft.com/office/drawing/2014/main" val="20005"/>
                    </a:ext>
                  </a:extLst>
                </a:gridCol>
                <a:gridCol w="540604">
                  <a:extLst>
                    <a:ext uri="{9D8B030D-6E8A-4147-A177-3AD203B41FA5}">
                      <a16:colId xmlns:a16="http://schemas.microsoft.com/office/drawing/2014/main" val="20006"/>
                    </a:ext>
                  </a:extLst>
                </a:gridCol>
              </a:tblGrid>
              <a:tr h="0">
                <a:tc gridSpan="7">
                  <a:txBody>
                    <a:bodyPr/>
                    <a:lstStyle/>
                    <a:p>
                      <a:pPr>
                        <a:lnSpc>
                          <a:spcPct val="115000"/>
                        </a:lnSpc>
                        <a:spcBef>
                          <a:spcPts val="200"/>
                        </a:spcBef>
                        <a:spcAft>
                          <a:spcPts val="200"/>
                        </a:spcAft>
                      </a:pPr>
                      <a:r>
                        <a:rPr lang="en-US" sz="1000" b="1" dirty="0">
                          <a:solidFill>
                            <a:srgbClr val="0767B2"/>
                          </a:solidFill>
                          <a:effectLst/>
                          <a:latin typeface="Arial" panose="020B0604020202020204" pitchFamily="34" charset="0"/>
                        </a:rPr>
                        <a:t>The cost of having an operation and not having an operation for an obese patient with a BMI ≥ 40 kg/m2 (in terms of bundle pricing of operations) (US$)</a:t>
                      </a:r>
                      <a:endParaRPr lang="en-US" sz="1000" b="1"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0">
                <a:tc>
                  <a:txBody>
                    <a:bodyPr/>
                    <a:lstStyle/>
                    <a:p>
                      <a:pPr>
                        <a:lnSpc>
                          <a:spcPct val="115000"/>
                        </a:lnSpc>
                        <a:spcBef>
                          <a:spcPts val="200"/>
                        </a:spcBef>
                        <a:spcAft>
                          <a:spcPts val="200"/>
                        </a:spcAft>
                      </a:pPr>
                      <a:r>
                        <a:rPr lang="en-US" sz="800" dirty="0">
                          <a:solidFill>
                            <a:srgbClr val="0767B2"/>
                          </a:solidFill>
                          <a:effectLst/>
                          <a:latin typeface="Arial" panose="020B0604020202020204" pitchFamily="34" charset="0"/>
                        </a:rPr>
                        <a:t> </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nSpc>
                          <a:spcPct val="115000"/>
                        </a:lnSpc>
                        <a:spcBef>
                          <a:spcPts val="200"/>
                        </a:spcBef>
                        <a:spcAft>
                          <a:spcPts val="200"/>
                        </a:spcAft>
                      </a:pPr>
                      <a:r>
                        <a:rPr lang="en-US" sz="800" dirty="0">
                          <a:solidFill>
                            <a:srgbClr val="0767B2"/>
                          </a:solidFill>
                          <a:effectLst/>
                          <a:latin typeface="Arial" panose="020B0604020202020204" pitchFamily="34" charset="0"/>
                        </a:rPr>
                        <a:t> </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97D"/>
                      </a:solidFill>
                      <a:prstDash val="solid"/>
                      <a:round/>
                      <a:headEnd type="none" w="med" len="med"/>
                      <a:tailEnd type="none" w="med" len="med"/>
                    </a:lnB>
                  </a:tcPr>
                </a:tc>
                <a:tc gridSpan="5">
                  <a:txBody>
                    <a:bodyPr/>
                    <a:lstStyle/>
                    <a:p>
                      <a:pPr algn="ctr">
                        <a:lnSpc>
                          <a:spcPct val="115000"/>
                        </a:lnSpc>
                        <a:spcBef>
                          <a:spcPts val="200"/>
                        </a:spcBef>
                        <a:spcAft>
                          <a:spcPts val="200"/>
                        </a:spcAft>
                      </a:pPr>
                      <a:r>
                        <a:rPr lang="en-US" sz="800" b="1" dirty="0">
                          <a:solidFill>
                            <a:srgbClr val="0767B2"/>
                          </a:solidFill>
                          <a:effectLst/>
                          <a:latin typeface="Arial" panose="020B0604020202020204" pitchFamily="34" charset="0"/>
                        </a:rPr>
                        <a:t>Postoperative Cost</a:t>
                      </a:r>
                      <a:endParaRPr lang="en-US" sz="1000" b="1"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97D"/>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0">
                <a:tc>
                  <a:txBody>
                    <a:bodyPr/>
                    <a:lstStyle/>
                    <a:p>
                      <a:pPr>
                        <a:lnSpc>
                          <a:spcPct val="115000"/>
                        </a:lnSpc>
                        <a:spcBef>
                          <a:spcPts val="200"/>
                        </a:spcBef>
                        <a:spcAft>
                          <a:spcPts val="200"/>
                        </a:spcAft>
                      </a:pPr>
                      <a:r>
                        <a:rPr lang="en-US" sz="800" b="1">
                          <a:solidFill>
                            <a:srgbClr val="0767B2"/>
                          </a:solidFill>
                          <a:effectLst/>
                          <a:latin typeface="Arial" panose="020B0604020202020204" pitchFamily="34" charset="0"/>
                        </a:rPr>
                        <a:t>Type of Cost for Obese Patient</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b="1" dirty="0">
                          <a:solidFill>
                            <a:srgbClr val="0767B2"/>
                          </a:solidFill>
                          <a:effectLst/>
                          <a:latin typeface="Arial" panose="020B0604020202020204" pitchFamily="34" charset="0"/>
                        </a:rPr>
                        <a:t>Amount for Obese Patient Type</a:t>
                      </a:r>
                      <a:endParaRPr lang="en-US" sz="1000" b="1"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b="1" dirty="0">
                          <a:solidFill>
                            <a:srgbClr val="0767B2"/>
                          </a:solidFill>
                          <a:effectLst/>
                          <a:latin typeface="Arial" panose="020B0604020202020204" pitchFamily="34" charset="0"/>
                        </a:rPr>
                        <a:t>Year 1</a:t>
                      </a:r>
                      <a:endParaRPr lang="en-US" sz="1000" b="1"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b="1">
                          <a:solidFill>
                            <a:srgbClr val="0767B2"/>
                          </a:solidFill>
                          <a:effectLst/>
                          <a:latin typeface="Arial" panose="020B0604020202020204" pitchFamily="34" charset="0"/>
                        </a:rPr>
                        <a:t>Year 2</a:t>
                      </a:r>
                      <a:endParaRPr lang="en-US" sz="1000" b="1">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b="1">
                          <a:solidFill>
                            <a:srgbClr val="0767B2"/>
                          </a:solidFill>
                          <a:effectLst/>
                          <a:latin typeface="Arial" panose="020B0604020202020204" pitchFamily="34" charset="0"/>
                        </a:rPr>
                        <a:t>Year 3</a:t>
                      </a:r>
                      <a:endParaRPr lang="en-US" sz="1000" b="1">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b="1">
                          <a:solidFill>
                            <a:srgbClr val="0767B2"/>
                          </a:solidFill>
                          <a:effectLst/>
                          <a:latin typeface="Arial" panose="020B0604020202020204" pitchFamily="34" charset="0"/>
                        </a:rPr>
                        <a:t>Year 4</a:t>
                      </a:r>
                      <a:endParaRPr lang="en-US" sz="1000" b="1">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b="1" dirty="0">
                          <a:solidFill>
                            <a:srgbClr val="0767B2"/>
                          </a:solidFill>
                          <a:effectLst/>
                          <a:latin typeface="Arial" panose="020B0604020202020204" pitchFamily="34" charset="0"/>
                        </a:rPr>
                        <a:t>Year 5</a:t>
                      </a:r>
                      <a:endParaRPr lang="en-US" sz="1000" b="1"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Bef>
                          <a:spcPts val="200"/>
                        </a:spcBef>
                        <a:spcAft>
                          <a:spcPts val="200"/>
                        </a:spcAft>
                      </a:pPr>
                      <a:r>
                        <a:rPr lang="en-US" sz="800">
                          <a:solidFill>
                            <a:srgbClr val="0767B2"/>
                          </a:solidFill>
                          <a:effectLst/>
                          <a:latin typeface="Arial" panose="020B0604020202020204" pitchFamily="34" charset="0"/>
                        </a:rPr>
                        <a:t>Cost of Ischemic Heart Disease (A)</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917</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687.88</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687.88</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687.88</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687.88</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687.88</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15000"/>
                        </a:lnSpc>
                        <a:spcBef>
                          <a:spcPts val="200"/>
                        </a:spcBef>
                        <a:spcAft>
                          <a:spcPts val="200"/>
                        </a:spcAft>
                      </a:pPr>
                      <a:r>
                        <a:rPr lang="en-US" sz="800">
                          <a:solidFill>
                            <a:srgbClr val="0767B2"/>
                          </a:solidFill>
                          <a:effectLst/>
                          <a:latin typeface="Arial" panose="020B0604020202020204" pitchFamily="34" charset="0"/>
                        </a:rPr>
                        <a:t>Cost of Hypertensive Heart Disease (B)</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164</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81.83</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40.92</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20.46</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20.46</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20.46</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15000"/>
                        </a:lnSpc>
                        <a:spcBef>
                          <a:spcPts val="200"/>
                        </a:spcBef>
                        <a:spcAft>
                          <a:spcPts val="200"/>
                        </a:spcAft>
                      </a:pPr>
                      <a:r>
                        <a:rPr lang="en-US" sz="800">
                          <a:solidFill>
                            <a:srgbClr val="0767B2"/>
                          </a:solidFill>
                          <a:effectLst/>
                          <a:latin typeface="Arial" panose="020B0604020202020204" pitchFamily="34" charset="0"/>
                        </a:rPr>
                        <a:t>Cost of Diabetes Mellitus (C)</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403</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134.40</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100.80</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100.80</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100.80</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100.80</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15000"/>
                        </a:lnSpc>
                        <a:spcBef>
                          <a:spcPts val="200"/>
                        </a:spcBef>
                        <a:spcAft>
                          <a:spcPts val="200"/>
                        </a:spcAft>
                      </a:pPr>
                      <a:r>
                        <a:rPr lang="en-US" sz="800">
                          <a:solidFill>
                            <a:srgbClr val="0767B2"/>
                          </a:solidFill>
                          <a:effectLst/>
                          <a:latin typeface="Arial" panose="020B0604020202020204" pitchFamily="34" charset="0"/>
                        </a:rPr>
                        <a:t>Cost of Osteoarthritis (D)</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162</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138.56</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115.47</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115.47</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115.47</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115.47</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15000"/>
                        </a:lnSpc>
                        <a:spcBef>
                          <a:spcPts val="200"/>
                        </a:spcBef>
                        <a:spcAft>
                          <a:spcPts val="200"/>
                        </a:spcAft>
                      </a:pPr>
                      <a:r>
                        <a:rPr lang="en-US" sz="800">
                          <a:solidFill>
                            <a:srgbClr val="0767B2"/>
                          </a:solidFill>
                          <a:effectLst/>
                          <a:latin typeface="Arial" panose="020B0604020202020204" pitchFamily="34" charset="0"/>
                        </a:rPr>
                        <a:t>Cost of Ischemic Heart Disease (E)</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389</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194.57</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194.57</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194.57</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194.57</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194.57</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nSpc>
                          <a:spcPct val="115000"/>
                        </a:lnSpc>
                        <a:spcBef>
                          <a:spcPts val="200"/>
                        </a:spcBef>
                        <a:spcAft>
                          <a:spcPts val="200"/>
                        </a:spcAft>
                      </a:pPr>
                      <a:r>
                        <a:rPr lang="en-US" sz="800">
                          <a:solidFill>
                            <a:srgbClr val="0767B2"/>
                          </a:solidFill>
                          <a:effectLst/>
                          <a:latin typeface="Arial" panose="020B0604020202020204" pitchFamily="34" charset="0"/>
                        </a:rPr>
                        <a:t>Price of Operation (F)</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1,716.76</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570.44</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461.80</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393.79</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39.44</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39.44</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nSpc>
                          <a:spcPct val="115000"/>
                        </a:lnSpc>
                        <a:spcBef>
                          <a:spcPts val="200"/>
                        </a:spcBef>
                        <a:spcAft>
                          <a:spcPts val="200"/>
                        </a:spcAft>
                      </a:pPr>
                      <a:r>
                        <a:rPr lang="en-US" sz="800" dirty="0">
                          <a:solidFill>
                            <a:srgbClr val="0767B2"/>
                          </a:solidFill>
                          <a:effectLst/>
                          <a:latin typeface="Arial" panose="020B0604020202020204" pitchFamily="34" charset="0"/>
                        </a:rPr>
                        <a:t>Total Cost with Operation (A+B+C+D+E+F)</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3,752</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1,808</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1,808</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1,513</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1,159</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a:solidFill>
                            <a:srgbClr val="0767B2"/>
                          </a:solidFill>
                          <a:effectLst/>
                          <a:latin typeface="Arial" panose="020B0604020202020204" pitchFamily="34" charset="0"/>
                        </a:rPr>
                        <a:t>1,159</a:t>
                      </a:r>
                      <a:endParaRPr lang="en-US" sz="100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nSpc>
                          <a:spcPct val="115000"/>
                        </a:lnSpc>
                        <a:spcBef>
                          <a:spcPts val="200"/>
                        </a:spcBef>
                        <a:spcAft>
                          <a:spcPts val="200"/>
                        </a:spcAft>
                      </a:pPr>
                      <a:r>
                        <a:rPr lang="en-US" sz="800" dirty="0">
                          <a:solidFill>
                            <a:srgbClr val="0767B2"/>
                          </a:solidFill>
                          <a:effectLst/>
                          <a:latin typeface="Arial" panose="020B0604020202020204" pitchFamily="34" charset="0"/>
                        </a:rPr>
                        <a:t>Total Cost without Operation (A*B*C*D*E)</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2 035</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2035</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2 035</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2035</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2 035</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en-US" sz="800" dirty="0">
                          <a:solidFill>
                            <a:srgbClr val="0767B2"/>
                          </a:solidFill>
                          <a:effectLst/>
                          <a:latin typeface="Arial" panose="020B0604020202020204" pitchFamily="34" charset="0"/>
                        </a:rPr>
                        <a:t>2 035</a:t>
                      </a:r>
                      <a:endParaRPr lang="en-US" sz="1000" dirty="0">
                        <a:solidFill>
                          <a:srgbClr val="0767B2"/>
                        </a:solidFill>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53159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7F36D-8187-3B4C-881E-0033B63E1C6E}"/>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1284997-78B9-134E-A83F-D139E64F4237}"/>
              </a:ext>
            </a:extLst>
          </p:cNvPr>
          <p:cNvSpPr txBox="1"/>
          <p:nvPr/>
        </p:nvSpPr>
        <p:spPr>
          <a:xfrm>
            <a:off x="433098" y="2344087"/>
            <a:ext cx="6915676" cy="2246769"/>
          </a:xfrm>
          <a:prstGeom prst="rect">
            <a:avLst/>
          </a:prstGeom>
          <a:noFill/>
        </p:spPr>
        <p:txBody>
          <a:bodyPr wrap="none" rtlCol="0">
            <a:spAutoFit/>
          </a:bodyPr>
          <a:lstStyle/>
          <a:p>
            <a:r>
              <a:rPr lang="en-US" sz="5500" b="1" dirty="0">
                <a:solidFill>
                  <a:srgbClr val="F08221"/>
                </a:solidFill>
                <a:latin typeface="Arial" panose="020B0604020202020204" pitchFamily="34" charset="0"/>
              </a:rPr>
              <a:t>Case</a:t>
            </a:r>
            <a:r>
              <a:rPr lang="en-US"/>
              <a:t> </a:t>
            </a:r>
            <a:r>
              <a:rPr lang="en-US" sz="5500" b="1" dirty="0">
                <a:solidFill>
                  <a:srgbClr val="F08221"/>
                </a:solidFill>
                <a:latin typeface="Arial" panose="020B0604020202020204" pitchFamily="34" charset="0"/>
              </a:rPr>
              <a:t>Studies</a:t>
            </a:r>
            <a:endParaRPr lang="en-US" sz="5500" b="1" dirty="0">
              <a:solidFill>
                <a:srgbClr val="F08221"/>
              </a:solidFill>
              <a:latin typeface="Arial" panose="020B0604020202020204" pitchFamily="34" charset="0"/>
              <a:cs typeface="Arial" panose="020B0604020202020204" pitchFamily="34" charset="0"/>
            </a:endParaRPr>
          </a:p>
          <a:p>
            <a:r>
              <a:rPr lang="en-US" sz="5500" b="1" dirty="0">
                <a:solidFill>
                  <a:srgbClr val="F08221"/>
                </a:solidFill>
                <a:latin typeface="Arial" panose="020B0604020202020204" pitchFamily="34" charset="0"/>
              </a:rPr>
              <a:t>from Various</a:t>
            </a:r>
            <a:r>
              <a:rPr lang="en-US"/>
              <a:t> </a:t>
            </a:r>
            <a:r>
              <a:rPr lang="en-US" sz="5500" b="1" dirty="0">
                <a:solidFill>
                  <a:srgbClr val="F08221"/>
                </a:solidFill>
                <a:latin typeface="Arial" panose="020B0604020202020204" pitchFamily="34" charset="0"/>
              </a:rPr>
              <a:t>Countries</a:t>
            </a:r>
            <a:endParaRPr lang="en-US" sz="5500" b="1" dirty="0">
              <a:solidFill>
                <a:srgbClr val="F08221"/>
              </a:solidFill>
              <a:latin typeface="Arial" panose="020B0604020202020204" pitchFamily="34" charset="0"/>
              <a:cs typeface="Arial" panose="020B0604020202020204" pitchFamily="34" charset="0"/>
            </a:endParaRPr>
          </a:p>
          <a:p>
            <a:r>
              <a:rPr lang="en-US" sz="3000" b="1" dirty="0">
                <a:solidFill>
                  <a:srgbClr val="F08221"/>
                </a:solidFill>
                <a:latin typeface="Arial" panose="020B0604020202020204" pitchFamily="34" charset="0"/>
              </a:rPr>
              <a:t>Studies</a:t>
            </a:r>
            <a:r>
              <a:rPr lang="en-US"/>
              <a:t> </a:t>
            </a:r>
            <a:r>
              <a:rPr lang="en-US" sz="3000" b="1" dirty="0">
                <a:solidFill>
                  <a:srgbClr val="F08221"/>
                </a:solidFill>
                <a:latin typeface="Arial" panose="020B0604020202020204" pitchFamily="34" charset="0"/>
              </a:rPr>
              <a:t>that can be Applied</a:t>
            </a:r>
            <a:r>
              <a:rPr lang="en-US"/>
              <a:t> </a:t>
            </a:r>
            <a:r>
              <a:rPr lang="en-US" sz="3000" b="1" dirty="0">
                <a:solidFill>
                  <a:srgbClr val="F08221"/>
                </a:solidFill>
                <a:latin typeface="Arial" panose="020B0604020202020204" pitchFamily="34" charset="0"/>
              </a:rPr>
              <a:t>in Turkey</a:t>
            </a:r>
            <a:endParaRPr lang="en-US" sz="3000" dirty="0">
              <a:solidFill>
                <a:srgbClr val="F082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210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A3EA94-8E28-754B-BD00-787066561D1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0515E8A-8C7A-3E46-8B10-D382A2C1DC02}"/>
              </a:ext>
            </a:extLst>
          </p:cNvPr>
          <p:cNvSpPr txBox="1"/>
          <p:nvPr/>
        </p:nvSpPr>
        <p:spPr>
          <a:xfrm>
            <a:off x="409074" y="559682"/>
            <a:ext cx="8301789" cy="830997"/>
          </a:xfrm>
          <a:prstGeom prst="rect">
            <a:avLst/>
          </a:prstGeom>
          <a:noFill/>
        </p:spPr>
        <p:txBody>
          <a:bodyPr wrap="square" rtlCol="0">
            <a:spAutoFit/>
          </a:bodyPr>
          <a:lstStyle/>
          <a:p>
            <a:r>
              <a:rPr lang="en-US" sz="2400" b="1" dirty="0">
                <a:solidFill>
                  <a:srgbClr val="F08221"/>
                </a:solidFill>
                <a:latin typeface="Arial" panose="020B0604020202020204" pitchFamily="34" charset="0"/>
              </a:rPr>
              <a:t>Cost</a:t>
            </a:r>
            <a:r>
              <a:rPr lang="en-US" sz="1400" dirty="0"/>
              <a:t> </a:t>
            </a:r>
            <a:r>
              <a:rPr lang="en-US" sz="2400" b="1" dirty="0">
                <a:solidFill>
                  <a:srgbClr val="F08221"/>
                </a:solidFill>
                <a:latin typeface="Arial" panose="020B0604020202020204" pitchFamily="34" charset="0"/>
              </a:rPr>
              <a:t>Comparison</a:t>
            </a:r>
            <a:r>
              <a:rPr lang="en-US" sz="1400" dirty="0"/>
              <a:t> </a:t>
            </a:r>
            <a:r>
              <a:rPr lang="en-US" sz="2400" b="1" dirty="0">
                <a:solidFill>
                  <a:srgbClr val="F08221"/>
                </a:solidFill>
                <a:latin typeface="Arial" panose="020B0604020202020204" pitchFamily="34" charset="0"/>
              </a:rPr>
              <a:t>and</a:t>
            </a:r>
            <a:r>
              <a:rPr lang="en-US" sz="1400" dirty="0"/>
              <a:t> </a:t>
            </a:r>
            <a:r>
              <a:rPr lang="en-US" sz="2400" b="1" dirty="0">
                <a:solidFill>
                  <a:srgbClr val="F08221"/>
                </a:solidFill>
                <a:latin typeface="Arial" panose="020B0604020202020204" pitchFamily="34" charset="0"/>
              </a:rPr>
              <a:t>Budgetary</a:t>
            </a:r>
            <a:r>
              <a:rPr lang="en-US" sz="1400" dirty="0"/>
              <a:t> </a:t>
            </a:r>
            <a:r>
              <a:rPr lang="en-US" sz="2400" b="1" dirty="0">
                <a:solidFill>
                  <a:srgbClr val="F08221"/>
                </a:solidFill>
                <a:latin typeface="Arial" panose="020B0604020202020204" pitchFamily="34" charset="0"/>
              </a:rPr>
              <a:t>Impact Model</a:t>
            </a:r>
            <a:r>
              <a:rPr lang="en-US" sz="1400" dirty="0"/>
              <a:t> </a:t>
            </a:r>
            <a:r>
              <a:rPr lang="en-US" sz="2400" b="1" dirty="0">
                <a:solidFill>
                  <a:srgbClr val="F08221"/>
                </a:solidFill>
                <a:latin typeface="Arial" panose="020B0604020202020204" pitchFamily="34" charset="0"/>
              </a:rPr>
              <a:t>for</a:t>
            </a:r>
            <a:r>
              <a:rPr lang="en-US" sz="1400" dirty="0"/>
              <a:t> </a:t>
            </a:r>
            <a:r>
              <a:rPr lang="en-US" sz="2400" b="1" dirty="0">
                <a:solidFill>
                  <a:srgbClr val="F08221"/>
                </a:solidFill>
                <a:latin typeface="Arial" panose="020B0604020202020204" pitchFamily="34" charset="0"/>
              </a:rPr>
              <a:t>Radical</a:t>
            </a:r>
            <a:r>
              <a:rPr lang="en-US" sz="1400" dirty="0"/>
              <a:t> </a:t>
            </a:r>
            <a:r>
              <a:rPr lang="en-US" sz="2400" b="1" dirty="0">
                <a:solidFill>
                  <a:srgbClr val="F08221"/>
                </a:solidFill>
                <a:latin typeface="Arial" panose="020B0604020202020204" pitchFamily="34" charset="0"/>
              </a:rPr>
              <a:t>Prostatectomy</a:t>
            </a:r>
            <a:r>
              <a:rPr lang="en-US" sz="1400" dirty="0"/>
              <a:t> </a:t>
            </a:r>
            <a:r>
              <a:rPr lang="en-US" sz="2400" b="1" dirty="0">
                <a:solidFill>
                  <a:srgbClr val="F08221"/>
                </a:solidFill>
                <a:latin typeface="Arial" panose="020B0604020202020204" pitchFamily="34" charset="0"/>
              </a:rPr>
              <a:t>in the United Kingdom</a:t>
            </a:r>
            <a:r>
              <a:rPr lang="en-US" sz="2400" b="1" baseline="30000" dirty="0">
                <a:solidFill>
                  <a:srgbClr val="F08221"/>
                </a:solidFill>
                <a:latin typeface="Arial" panose="020B0604020202020204" pitchFamily="34" charset="0"/>
              </a:rPr>
              <a:t>1</a:t>
            </a:r>
            <a:endParaRPr lang="en-US" sz="2400" b="1" baseline="30000"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D45B0D4-ED65-834E-A8FE-54BBB96CC488}"/>
              </a:ext>
            </a:extLst>
          </p:cNvPr>
          <p:cNvSpPr txBox="1"/>
          <p:nvPr/>
        </p:nvSpPr>
        <p:spPr>
          <a:xfrm>
            <a:off x="2120367" y="6520074"/>
            <a:ext cx="8238821" cy="230832"/>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Song C., Liu Y., Cost Comparison and Budget IMPACT MODEL for Radical Prostatectomy in England, ISPOR Asia Pacific 2020, Seoul, South Korea </a:t>
            </a:r>
          </a:p>
        </p:txBody>
      </p:sp>
      <p:pic>
        <p:nvPicPr>
          <p:cNvPr id="10" name="Picture 9">
            <a:extLst>
              <a:ext uri="{FF2B5EF4-FFF2-40B4-BE49-F238E27FC236}">
                <a16:creationId xmlns:a16="http://schemas.microsoft.com/office/drawing/2014/main" id="{72133FBC-2C5B-054F-9DFE-97178EE7F079}"/>
              </a:ext>
            </a:extLst>
          </p:cNvPr>
          <p:cNvPicPr>
            <a:picLocks noChangeAspect="1"/>
          </p:cNvPicPr>
          <p:nvPr/>
        </p:nvPicPr>
        <p:blipFill>
          <a:blip r:embed="rId3"/>
          <a:stretch>
            <a:fillRect/>
          </a:stretch>
        </p:blipFill>
        <p:spPr>
          <a:xfrm>
            <a:off x="9495859" y="392926"/>
            <a:ext cx="2395351" cy="2364837"/>
          </a:xfrm>
          <a:prstGeom prst="rect">
            <a:avLst/>
          </a:prstGeom>
        </p:spPr>
      </p:pic>
      <p:sp>
        <p:nvSpPr>
          <p:cNvPr id="11" name="Rectangle 10">
            <a:extLst>
              <a:ext uri="{FF2B5EF4-FFF2-40B4-BE49-F238E27FC236}">
                <a16:creationId xmlns:a16="http://schemas.microsoft.com/office/drawing/2014/main" id="{C7C9BF35-90A5-C749-A657-A3327CBD3EF6}"/>
              </a:ext>
            </a:extLst>
          </p:cNvPr>
          <p:cNvSpPr/>
          <p:nvPr/>
        </p:nvSpPr>
        <p:spPr>
          <a:xfrm>
            <a:off x="567488" y="4439653"/>
            <a:ext cx="11057021" cy="1552074"/>
          </a:xfrm>
          <a:prstGeom prst="rect">
            <a:avLst/>
          </a:prstGeom>
          <a:solidFill>
            <a:srgbClr val="F08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bg1"/>
              </a:solidFill>
            </a:endParaRPr>
          </a:p>
        </p:txBody>
      </p:sp>
      <p:sp>
        <p:nvSpPr>
          <p:cNvPr id="12" name="TextBox 11">
            <a:extLst>
              <a:ext uri="{FF2B5EF4-FFF2-40B4-BE49-F238E27FC236}">
                <a16:creationId xmlns:a16="http://schemas.microsoft.com/office/drawing/2014/main" id="{FB37FFBF-875E-324A-98D4-7E8415C2E98C}"/>
              </a:ext>
            </a:extLst>
          </p:cNvPr>
          <p:cNvSpPr txBox="1"/>
          <p:nvPr/>
        </p:nvSpPr>
        <p:spPr>
          <a:xfrm>
            <a:off x="738455" y="4592442"/>
            <a:ext cx="10715085" cy="1169551"/>
          </a:xfrm>
          <a:prstGeom prst="rect">
            <a:avLst/>
          </a:prstGeom>
          <a:noFill/>
        </p:spPr>
        <p:txBody>
          <a:bodyPr wrap="square" rtlCol="0">
            <a:spAutoFit/>
          </a:bodyPr>
          <a:lstStyle/>
          <a:p>
            <a:r>
              <a:rPr lang="en-US" sz="1400" b="1" dirty="0">
                <a:solidFill>
                  <a:schemeClr val="bg1"/>
                </a:solidFill>
                <a:latin typeface="Arial" panose="020B0604020202020204" pitchFamily="34" charset="0"/>
              </a:rPr>
              <a:t>Conclusion: </a:t>
            </a:r>
            <a:r>
              <a:rPr lang="en-US" sz="1400" dirty="0">
                <a:solidFill>
                  <a:schemeClr val="bg1"/>
                </a:solidFill>
                <a:latin typeface="Arial" panose="020B0604020202020204" pitchFamily="34" charset="0"/>
              </a:rPr>
              <a:t>Although</a:t>
            </a:r>
            <a:r>
              <a:rPr lang="en-US" sz="1400" dirty="0">
                <a:solidFill>
                  <a:schemeClr val="bg1"/>
                </a:solidFill>
              </a:rPr>
              <a:t> </a:t>
            </a:r>
            <a:r>
              <a:rPr lang="en-US" sz="1400" dirty="0">
                <a:solidFill>
                  <a:schemeClr val="bg1"/>
                </a:solidFill>
                <a:latin typeface="Arial" panose="020B0604020202020204" pitchFamily="34" charset="0"/>
              </a:rPr>
              <a:t>the cost of</a:t>
            </a:r>
            <a:r>
              <a:rPr lang="en-US" sz="1400" dirty="0">
                <a:solidFill>
                  <a:schemeClr val="bg1"/>
                </a:solidFill>
              </a:rPr>
              <a:t> </a:t>
            </a:r>
            <a:r>
              <a:rPr lang="en-US" sz="1400" dirty="0">
                <a:solidFill>
                  <a:schemeClr val="bg1"/>
                </a:solidFill>
                <a:latin typeface="Arial" panose="020B0604020202020204" pitchFamily="34" charset="0"/>
              </a:rPr>
              <a:t>RARP</a:t>
            </a:r>
            <a:r>
              <a:rPr lang="en-US" sz="1400" dirty="0">
                <a:solidFill>
                  <a:schemeClr val="bg1"/>
                </a:solidFill>
              </a:rPr>
              <a:t> </a:t>
            </a:r>
            <a:r>
              <a:rPr lang="en-US" sz="1400" dirty="0">
                <a:solidFill>
                  <a:schemeClr val="bg1"/>
                </a:solidFill>
                <a:latin typeface="Arial" panose="020B0604020202020204" pitchFamily="34" charset="0"/>
              </a:rPr>
              <a:t>during</a:t>
            </a:r>
            <a:r>
              <a:rPr lang="en-US" sz="1400" dirty="0">
                <a:solidFill>
                  <a:schemeClr val="bg1"/>
                </a:solidFill>
              </a:rPr>
              <a:t> </a:t>
            </a:r>
            <a:r>
              <a:rPr lang="en-US" sz="1400" dirty="0">
                <a:solidFill>
                  <a:schemeClr val="bg1"/>
                </a:solidFill>
                <a:latin typeface="Arial" panose="020B0604020202020204" pitchFamily="34" charset="0"/>
              </a:rPr>
              <a:t>the hospitalization</a:t>
            </a:r>
            <a:r>
              <a:rPr lang="en-US" sz="1400" dirty="0">
                <a:solidFill>
                  <a:schemeClr val="bg1"/>
                </a:solidFill>
              </a:rPr>
              <a:t> </a:t>
            </a:r>
            <a:r>
              <a:rPr lang="en-US" sz="1400" dirty="0">
                <a:solidFill>
                  <a:schemeClr val="bg1"/>
                </a:solidFill>
                <a:latin typeface="Arial" panose="020B0604020202020204" pitchFamily="34" charset="0"/>
              </a:rPr>
              <a:t>was greater than</a:t>
            </a:r>
            <a:r>
              <a:rPr lang="en-US" sz="1400" dirty="0">
                <a:solidFill>
                  <a:schemeClr val="bg1"/>
                </a:solidFill>
              </a:rPr>
              <a:t> </a:t>
            </a:r>
            <a:r>
              <a:rPr lang="en-US" sz="1400" dirty="0">
                <a:solidFill>
                  <a:schemeClr val="bg1"/>
                </a:solidFill>
                <a:latin typeface="Arial" panose="020B0604020202020204" pitchFamily="34" charset="0"/>
              </a:rPr>
              <a:t>ORP</a:t>
            </a:r>
            <a:r>
              <a:rPr lang="en-US" sz="1400" dirty="0">
                <a:solidFill>
                  <a:schemeClr val="bg1"/>
                </a:solidFill>
              </a:rPr>
              <a:t> </a:t>
            </a:r>
            <a:r>
              <a:rPr lang="en-US" sz="1400" dirty="0">
                <a:solidFill>
                  <a:schemeClr val="bg1"/>
                </a:solidFill>
                <a:latin typeface="Arial" panose="020B0604020202020204" pitchFamily="34" charset="0"/>
              </a:rPr>
              <a:t>and</a:t>
            </a:r>
            <a:r>
              <a:rPr lang="en-US" sz="1400" dirty="0">
                <a:solidFill>
                  <a:schemeClr val="bg1"/>
                </a:solidFill>
              </a:rPr>
              <a:t> </a:t>
            </a:r>
            <a:r>
              <a:rPr lang="en-US" sz="1400" dirty="0">
                <a:solidFill>
                  <a:schemeClr val="bg1"/>
                </a:solidFill>
                <a:latin typeface="Arial" panose="020B0604020202020204" pitchFamily="34" charset="0"/>
              </a:rPr>
              <a:t>LRP</a:t>
            </a:r>
            <a:r>
              <a:rPr lang="en-US" sz="1400" dirty="0">
                <a:solidFill>
                  <a:schemeClr val="bg1"/>
                </a:solidFill>
              </a:rPr>
              <a:t> </a:t>
            </a:r>
            <a:r>
              <a:rPr lang="en-US" sz="1400" dirty="0">
                <a:solidFill>
                  <a:schemeClr val="bg1"/>
                </a:solidFill>
                <a:latin typeface="Arial" panose="020B0604020202020204" pitchFamily="34" charset="0"/>
              </a:rPr>
              <a:t>when</a:t>
            </a:r>
            <a:r>
              <a:rPr lang="en-US" sz="1400" dirty="0">
                <a:solidFill>
                  <a:schemeClr val="bg1"/>
                </a:solidFill>
              </a:rPr>
              <a:t> </a:t>
            </a:r>
            <a:r>
              <a:rPr lang="en-US" sz="1400" dirty="0">
                <a:solidFill>
                  <a:schemeClr val="bg1"/>
                </a:solidFill>
                <a:latin typeface="Arial" panose="020B0604020202020204" pitchFamily="34" charset="0"/>
              </a:rPr>
              <a:t>the cost of</a:t>
            </a:r>
            <a:r>
              <a:rPr lang="en-US" sz="1400" dirty="0">
                <a:solidFill>
                  <a:schemeClr val="bg1"/>
                </a:solidFill>
              </a:rPr>
              <a:t> </a:t>
            </a:r>
            <a:r>
              <a:rPr lang="en-US" sz="1400" dirty="0">
                <a:solidFill>
                  <a:schemeClr val="bg1"/>
                </a:solidFill>
                <a:latin typeface="Arial" panose="020B0604020202020204" pitchFamily="34" charset="0"/>
              </a:rPr>
              <a:t>capital</a:t>
            </a:r>
            <a:r>
              <a:rPr lang="en-US" sz="1400" dirty="0">
                <a:solidFill>
                  <a:schemeClr val="bg1"/>
                </a:solidFill>
              </a:rPr>
              <a:t> </a:t>
            </a:r>
            <a:r>
              <a:rPr lang="en-US" sz="1400" dirty="0">
                <a:solidFill>
                  <a:schemeClr val="bg1"/>
                </a:solidFill>
                <a:latin typeface="Arial" panose="020B0604020202020204" pitchFamily="34" charset="0"/>
              </a:rPr>
              <a:t>was included,</a:t>
            </a:r>
            <a:r>
              <a:rPr lang="en-US" sz="1400" dirty="0">
                <a:solidFill>
                  <a:schemeClr val="bg1"/>
                </a:solidFill>
              </a:rPr>
              <a:t> </a:t>
            </a:r>
            <a:r>
              <a:rPr lang="en-US" sz="1400" dirty="0">
                <a:solidFill>
                  <a:schemeClr val="bg1"/>
                </a:solidFill>
                <a:latin typeface="Arial" panose="020B0604020202020204" pitchFamily="34" charset="0"/>
              </a:rPr>
              <a:t>at the end of</a:t>
            </a:r>
            <a:r>
              <a:rPr lang="en-US" sz="1400" dirty="0">
                <a:solidFill>
                  <a:schemeClr val="bg1"/>
                </a:solidFill>
              </a:rPr>
              <a:t> </a:t>
            </a:r>
            <a:r>
              <a:rPr lang="en-US" sz="1400" dirty="0">
                <a:solidFill>
                  <a:schemeClr val="bg1"/>
                </a:solidFill>
                <a:latin typeface="Arial" panose="020B0604020202020204" pitchFamily="34" charset="0"/>
              </a:rPr>
              <a:t>10 years,</a:t>
            </a:r>
            <a:r>
              <a:rPr lang="en-US" sz="1400" dirty="0">
                <a:solidFill>
                  <a:schemeClr val="bg1"/>
                </a:solidFill>
              </a:rPr>
              <a:t> </a:t>
            </a:r>
            <a:r>
              <a:rPr lang="en-US" sz="1400" dirty="0">
                <a:solidFill>
                  <a:schemeClr val="bg1"/>
                </a:solidFill>
                <a:latin typeface="Arial" panose="020B0604020202020204" pitchFamily="34" charset="0"/>
              </a:rPr>
              <a:t>the total</a:t>
            </a:r>
            <a:r>
              <a:rPr lang="en-US" sz="1400" dirty="0">
                <a:solidFill>
                  <a:schemeClr val="bg1"/>
                </a:solidFill>
              </a:rPr>
              <a:t> </a:t>
            </a:r>
            <a:r>
              <a:rPr lang="en-US" sz="1400" dirty="0">
                <a:solidFill>
                  <a:schemeClr val="bg1"/>
                </a:solidFill>
                <a:latin typeface="Arial" panose="020B0604020202020204" pitchFamily="34" charset="0"/>
              </a:rPr>
              <a:t>cost</a:t>
            </a:r>
            <a:r>
              <a:rPr lang="en-US" sz="1400" dirty="0">
                <a:solidFill>
                  <a:schemeClr val="bg1"/>
                </a:solidFill>
              </a:rPr>
              <a:t> </a:t>
            </a:r>
            <a:r>
              <a:rPr lang="en-US" sz="1400" dirty="0">
                <a:solidFill>
                  <a:schemeClr val="bg1"/>
                </a:solidFill>
                <a:latin typeface="Arial" panose="020B0604020202020204" pitchFamily="34" charset="0"/>
              </a:rPr>
              <a:t>per RARP</a:t>
            </a:r>
            <a:r>
              <a:rPr lang="en-US" sz="1400" dirty="0">
                <a:solidFill>
                  <a:schemeClr val="bg1"/>
                </a:solidFill>
              </a:rPr>
              <a:t> </a:t>
            </a:r>
            <a:r>
              <a:rPr lang="en-US" sz="1400" dirty="0">
                <a:solidFill>
                  <a:schemeClr val="bg1"/>
                </a:solidFill>
                <a:latin typeface="Arial" panose="020B0604020202020204" pitchFamily="34" charset="0"/>
              </a:rPr>
              <a:t>was calculated</a:t>
            </a:r>
            <a:r>
              <a:rPr lang="en-US" sz="1400" dirty="0">
                <a:solidFill>
                  <a:schemeClr val="bg1"/>
                </a:solidFill>
              </a:rPr>
              <a:t> </a:t>
            </a:r>
            <a:r>
              <a:rPr lang="en-US" sz="1400" dirty="0">
                <a:solidFill>
                  <a:schemeClr val="bg1"/>
                </a:solidFill>
                <a:latin typeface="Arial" panose="020B0604020202020204" pitchFamily="34" charset="0"/>
              </a:rPr>
              <a:t>to be</a:t>
            </a:r>
            <a:r>
              <a:rPr lang="en-US" sz="1400" dirty="0">
                <a:solidFill>
                  <a:schemeClr val="bg1"/>
                </a:solidFill>
              </a:rPr>
              <a:t> </a:t>
            </a:r>
            <a:r>
              <a:rPr lang="en-US" sz="1400" b="1" dirty="0">
                <a:solidFill>
                  <a:schemeClr val="bg1"/>
                </a:solidFill>
                <a:latin typeface="Arial" panose="020B0604020202020204" pitchFamily="34" charset="0"/>
              </a:rPr>
              <a:t>€752</a:t>
            </a:r>
            <a:r>
              <a:rPr lang="en-US" sz="1400" b="1" dirty="0">
                <a:solidFill>
                  <a:schemeClr val="bg1"/>
                </a:solidFill>
              </a:rPr>
              <a:t> </a:t>
            </a:r>
            <a:r>
              <a:rPr lang="en-US" sz="1400" dirty="0">
                <a:solidFill>
                  <a:schemeClr val="bg1"/>
                </a:solidFill>
                <a:latin typeface="Arial" panose="020B0604020202020204" pitchFamily="34" charset="0"/>
              </a:rPr>
              <a:t>lower than ORP</a:t>
            </a:r>
            <a:r>
              <a:rPr lang="en-US" sz="1400" dirty="0">
                <a:solidFill>
                  <a:schemeClr val="bg1"/>
                </a:solidFill>
              </a:rPr>
              <a:t> and</a:t>
            </a:r>
            <a:r>
              <a:rPr lang="en-US" sz="1400" dirty="0">
                <a:solidFill>
                  <a:schemeClr val="bg1"/>
                </a:solidFill>
                <a:latin typeface="Arial" panose="020B0604020202020204" pitchFamily="34" charset="0"/>
              </a:rPr>
              <a:t> </a:t>
            </a:r>
            <a:r>
              <a:rPr lang="en-US" sz="1400" b="1" dirty="0">
                <a:solidFill>
                  <a:schemeClr val="bg1"/>
                </a:solidFill>
                <a:latin typeface="Arial" panose="020B0604020202020204" pitchFamily="34" charset="0"/>
              </a:rPr>
              <a:t>€1277 </a:t>
            </a:r>
            <a:r>
              <a:rPr lang="en-US" sz="1400" dirty="0">
                <a:solidFill>
                  <a:schemeClr val="bg1"/>
                </a:solidFill>
                <a:latin typeface="Arial" panose="020B0604020202020204" pitchFamily="34" charset="0"/>
              </a:rPr>
              <a:t>lower than LRP.  Assuming that the RARP usage would increase from 75% to 84%, while the LRP usage would decrease from 9% to 2% and</a:t>
            </a:r>
            <a:r>
              <a:rPr lang="en-US" sz="1400" dirty="0">
                <a:solidFill>
                  <a:schemeClr val="bg1"/>
                </a:solidFill>
              </a:rPr>
              <a:t> </a:t>
            </a:r>
            <a:r>
              <a:rPr lang="en-US" sz="1400" dirty="0">
                <a:solidFill>
                  <a:schemeClr val="bg1"/>
                </a:solidFill>
                <a:latin typeface="Arial" panose="020B0604020202020204" pitchFamily="34" charset="0"/>
              </a:rPr>
              <a:t>the ORP usage from 16% to 14%,</a:t>
            </a:r>
            <a:r>
              <a:rPr lang="en-US" sz="1400" dirty="0">
                <a:solidFill>
                  <a:schemeClr val="bg1"/>
                </a:solidFill>
              </a:rPr>
              <a:t> </a:t>
            </a:r>
            <a:r>
              <a:rPr lang="en-US" sz="1400" dirty="0">
                <a:solidFill>
                  <a:schemeClr val="bg1"/>
                </a:solidFill>
                <a:latin typeface="Arial" panose="020B0604020202020204" pitchFamily="34" charset="0"/>
              </a:rPr>
              <a:t>it was indicated that</a:t>
            </a:r>
            <a:r>
              <a:rPr lang="en-US" sz="1400" dirty="0">
                <a:solidFill>
                  <a:schemeClr val="bg1"/>
                </a:solidFill>
              </a:rPr>
              <a:t> </a:t>
            </a:r>
            <a:r>
              <a:rPr lang="en-US" sz="1400" dirty="0">
                <a:solidFill>
                  <a:schemeClr val="bg1"/>
                </a:solidFill>
                <a:latin typeface="Arial" panose="020B0604020202020204" pitchFamily="34" charset="0"/>
              </a:rPr>
              <a:t>the NHS could achieve</a:t>
            </a:r>
            <a:r>
              <a:rPr lang="en-US" sz="1400" dirty="0">
                <a:solidFill>
                  <a:schemeClr val="bg1"/>
                </a:solidFill>
              </a:rPr>
              <a:t> </a:t>
            </a:r>
            <a:r>
              <a:rPr lang="en-US" sz="1400" b="1" dirty="0">
                <a:solidFill>
                  <a:schemeClr val="bg1"/>
                </a:solidFill>
                <a:latin typeface="Arial" panose="020B0604020202020204" pitchFamily="34" charset="0"/>
              </a:rPr>
              <a:t>€129,000</a:t>
            </a:r>
            <a:r>
              <a:rPr lang="en-US" sz="1400" b="1" dirty="0">
                <a:solidFill>
                  <a:schemeClr val="bg1"/>
                </a:solidFill>
              </a:rPr>
              <a:t> </a:t>
            </a:r>
            <a:r>
              <a:rPr lang="en-US" sz="1400" b="1" dirty="0">
                <a:solidFill>
                  <a:schemeClr val="bg1"/>
                </a:solidFill>
                <a:latin typeface="Arial" panose="020B0604020202020204" pitchFamily="34" charset="0"/>
              </a:rPr>
              <a:t>worth of</a:t>
            </a:r>
            <a:r>
              <a:rPr lang="en-US" sz="1400" b="1" dirty="0">
                <a:solidFill>
                  <a:schemeClr val="bg1"/>
                </a:solidFill>
              </a:rPr>
              <a:t> </a:t>
            </a:r>
            <a:r>
              <a:rPr lang="en-US" sz="1400" b="1" dirty="0">
                <a:solidFill>
                  <a:schemeClr val="bg1"/>
                </a:solidFill>
                <a:latin typeface="Arial" panose="020B0604020202020204" pitchFamily="34" charset="0"/>
              </a:rPr>
              <a:t>total</a:t>
            </a:r>
            <a:r>
              <a:rPr lang="en-US" sz="1400" b="1" dirty="0">
                <a:solidFill>
                  <a:schemeClr val="bg1"/>
                </a:solidFill>
              </a:rPr>
              <a:t> </a:t>
            </a:r>
            <a:r>
              <a:rPr lang="en-US" sz="1400" b="1" dirty="0">
                <a:solidFill>
                  <a:schemeClr val="bg1"/>
                </a:solidFill>
                <a:latin typeface="Arial" panose="020B0604020202020204" pitchFamily="34" charset="0"/>
              </a:rPr>
              <a:t>budget savings</a:t>
            </a:r>
            <a:r>
              <a:rPr lang="en-US" sz="1400" b="1" dirty="0">
                <a:solidFill>
                  <a:schemeClr val="bg1"/>
                </a:solidFill>
              </a:rPr>
              <a:t> </a:t>
            </a:r>
            <a:r>
              <a:rPr lang="en-US" sz="1400" dirty="0">
                <a:solidFill>
                  <a:schemeClr val="bg1"/>
                </a:solidFill>
                <a:latin typeface="Arial" panose="020B0604020202020204" pitchFamily="34" charset="0"/>
              </a:rPr>
              <a:t>in 10 years. It was demonstrated that</a:t>
            </a:r>
            <a:r>
              <a:rPr lang="en-US" sz="1400" dirty="0">
                <a:solidFill>
                  <a:schemeClr val="bg1"/>
                </a:solidFill>
              </a:rPr>
              <a:t> </a:t>
            </a:r>
            <a:r>
              <a:rPr lang="en-US" sz="1400" dirty="0">
                <a:solidFill>
                  <a:schemeClr val="bg1"/>
                </a:solidFill>
                <a:latin typeface="Arial" panose="020B0604020202020204" pitchFamily="34" charset="0"/>
              </a:rPr>
              <a:t>if</a:t>
            </a:r>
            <a:r>
              <a:rPr lang="en-US" sz="1400" dirty="0">
                <a:solidFill>
                  <a:schemeClr val="bg1"/>
                </a:solidFill>
              </a:rPr>
              <a:t> </a:t>
            </a:r>
            <a:r>
              <a:rPr lang="en-US" sz="1400" dirty="0">
                <a:solidFill>
                  <a:schemeClr val="bg1"/>
                </a:solidFill>
                <a:latin typeface="Arial" panose="020B0604020202020204" pitchFamily="34" charset="0"/>
              </a:rPr>
              <a:t>the cost of</a:t>
            </a:r>
            <a:r>
              <a:rPr lang="en-US" sz="1400" dirty="0">
                <a:solidFill>
                  <a:schemeClr val="bg1"/>
                </a:solidFill>
              </a:rPr>
              <a:t> </a:t>
            </a:r>
            <a:r>
              <a:rPr lang="en-US" sz="1400" dirty="0">
                <a:solidFill>
                  <a:schemeClr val="bg1"/>
                </a:solidFill>
                <a:latin typeface="Arial" panose="020B0604020202020204" pitchFamily="34" charset="0"/>
              </a:rPr>
              <a:t>capital</a:t>
            </a:r>
            <a:r>
              <a:rPr lang="en-US" sz="1400" dirty="0">
                <a:solidFill>
                  <a:schemeClr val="bg1"/>
                </a:solidFill>
              </a:rPr>
              <a:t> </a:t>
            </a:r>
            <a:r>
              <a:rPr lang="en-US" sz="1400" dirty="0">
                <a:solidFill>
                  <a:schemeClr val="bg1"/>
                </a:solidFill>
                <a:latin typeface="Arial" panose="020B0604020202020204" pitchFamily="34" charset="0"/>
              </a:rPr>
              <a:t>was excluded from the calculation,</a:t>
            </a:r>
            <a:r>
              <a:rPr lang="en-US" sz="1400" dirty="0">
                <a:solidFill>
                  <a:schemeClr val="bg1"/>
                </a:solidFill>
              </a:rPr>
              <a:t> </a:t>
            </a:r>
            <a:r>
              <a:rPr lang="en-US" sz="1400" dirty="0">
                <a:solidFill>
                  <a:schemeClr val="bg1"/>
                </a:solidFill>
                <a:latin typeface="Arial" panose="020B0604020202020204" pitchFamily="34" charset="0"/>
              </a:rPr>
              <a:t>the NHS could achieve</a:t>
            </a:r>
            <a:r>
              <a:rPr lang="en-US" sz="1400" dirty="0">
                <a:solidFill>
                  <a:schemeClr val="bg1"/>
                </a:solidFill>
              </a:rPr>
              <a:t> </a:t>
            </a:r>
            <a:r>
              <a:rPr lang="en-US" sz="1400" dirty="0">
                <a:solidFill>
                  <a:schemeClr val="bg1"/>
                </a:solidFill>
                <a:latin typeface="Arial" panose="020B0604020202020204" pitchFamily="34" charset="0"/>
              </a:rPr>
              <a:t>cost savings</a:t>
            </a:r>
            <a:r>
              <a:rPr lang="en-US" sz="1400" dirty="0">
                <a:solidFill>
                  <a:schemeClr val="bg1"/>
                </a:solidFill>
              </a:rPr>
              <a:t> </a:t>
            </a:r>
            <a:r>
              <a:rPr lang="en-US" sz="1400" dirty="0">
                <a:solidFill>
                  <a:schemeClr val="bg1"/>
                </a:solidFill>
                <a:latin typeface="Arial" panose="020B0604020202020204" pitchFamily="34" charset="0"/>
              </a:rPr>
              <a:t>in the first year.</a:t>
            </a:r>
          </a:p>
        </p:txBody>
      </p:sp>
      <p:graphicFrame>
        <p:nvGraphicFramePr>
          <p:cNvPr id="3" name="Tablo 2"/>
          <p:cNvGraphicFramePr>
            <a:graphicFrameLocks noGrp="1"/>
          </p:cNvGraphicFramePr>
          <p:nvPr>
            <p:extLst>
              <p:ext uri="{D42A27DB-BD31-4B8C-83A1-F6EECF244321}">
                <p14:modId xmlns:p14="http://schemas.microsoft.com/office/powerpoint/2010/main" val="3720015852"/>
              </p:ext>
            </p:extLst>
          </p:nvPr>
        </p:nvGraphicFramePr>
        <p:xfrm>
          <a:off x="567488" y="1690059"/>
          <a:ext cx="8398382" cy="2446403"/>
        </p:xfrm>
        <a:graphic>
          <a:graphicData uri="http://schemas.openxmlformats.org/drawingml/2006/table">
            <a:tbl>
              <a:tblPr firstRow="1" firstCol="1" bandRow="1"/>
              <a:tblGrid>
                <a:gridCol w="1419225">
                  <a:extLst>
                    <a:ext uri="{9D8B030D-6E8A-4147-A177-3AD203B41FA5}">
                      <a16:colId xmlns:a16="http://schemas.microsoft.com/office/drawing/2014/main" val="20000"/>
                    </a:ext>
                  </a:extLst>
                </a:gridCol>
                <a:gridCol w="6979157">
                  <a:extLst>
                    <a:ext uri="{9D8B030D-6E8A-4147-A177-3AD203B41FA5}">
                      <a16:colId xmlns:a16="http://schemas.microsoft.com/office/drawing/2014/main" val="20001"/>
                    </a:ext>
                  </a:extLst>
                </a:gridCol>
              </a:tblGrid>
              <a:tr h="0">
                <a:tc>
                  <a:txBody>
                    <a:bodyPr/>
                    <a:lstStyle/>
                    <a:p>
                      <a:pPr>
                        <a:lnSpc>
                          <a:spcPct val="120000"/>
                        </a:lnSpc>
                        <a:spcBef>
                          <a:spcPts val="200"/>
                        </a:spcBef>
                        <a:spcAft>
                          <a:spcPts val="200"/>
                        </a:spcAft>
                      </a:pPr>
                      <a:r>
                        <a:rPr lang="en-US" sz="1100" b="1" dirty="0">
                          <a:solidFill>
                            <a:srgbClr val="1B70B4"/>
                          </a:solidFill>
                          <a:effectLst/>
                          <a:latin typeface="Arial" panose="020B0604020202020204" pitchFamily="34" charset="0"/>
                        </a:rPr>
                        <a:t>Purpose</a:t>
                      </a:r>
                      <a:endParaRPr lang="en-US" sz="1400" dirty="0">
                        <a:effectLst/>
                        <a:latin typeface="Arial" panose="020B0604020202020204" pitchFamily="34" charset="0"/>
                        <a:ea typeface="Calibri"/>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F0822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08221"/>
                      </a:solidFill>
                      <a:prstDash val="solid"/>
                      <a:round/>
                      <a:headEnd type="none" w="med" len="med"/>
                      <a:tailEnd type="none" w="med" len="med"/>
                    </a:lnB>
                  </a:tcPr>
                </a:tc>
                <a:tc>
                  <a:txBody>
                    <a:bodyPr/>
                    <a:lstStyle/>
                    <a:p>
                      <a:pPr>
                        <a:lnSpc>
                          <a:spcPct val="120000"/>
                        </a:lnSpc>
                        <a:spcBef>
                          <a:spcPts val="200"/>
                        </a:spcBef>
                        <a:spcAft>
                          <a:spcPts val="200"/>
                        </a:spcAft>
                      </a:pPr>
                      <a:r>
                        <a:rPr lang="en-US" sz="1100" b="1" dirty="0">
                          <a:solidFill>
                            <a:srgbClr val="1B70B4"/>
                          </a:solidFill>
                          <a:effectLst/>
                          <a:latin typeface="Arial" panose="020B0604020202020204" pitchFamily="34" charset="0"/>
                        </a:rPr>
                        <a:t>To assess the budgetary impact of robotic-assisted radical prostatectomy (RARP) compared to open radical prostatectomy (ORP) and laparoscopic radical prostatectomy (LRP) from the perspective of the United Kingdom National Health Service (NHS)</a:t>
                      </a:r>
                    </a:p>
                    <a:p>
                      <a:pPr>
                        <a:lnSpc>
                          <a:spcPct val="120000"/>
                        </a:lnSpc>
                        <a:spcBef>
                          <a:spcPts val="200"/>
                        </a:spcBef>
                        <a:spcAft>
                          <a:spcPts val="200"/>
                        </a:spcAft>
                      </a:pPr>
                      <a:endParaRPr lang="en-US" sz="400" dirty="0">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F0822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0822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20000"/>
                        </a:lnSpc>
                        <a:spcBef>
                          <a:spcPts val="200"/>
                        </a:spcBef>
                        <a:spcAft>
                          <a:spcPts val="200"/>
                        </a:spcAft>
                      </a:pPr>
                      <a:r>
                        <a:rPr lang="en-US" sz="1100" b="1" dirty="0">
                          <a:solidFill>
                            <a:srgbClr val="1B70B4"/>
                          </a:solidFill>
                          <a:effectLst/>
                          <a:latin typeface="Arial" panose="020B0604020202020204" pitchFamily="34" charset="0"/>
                        </a:rPr>
                        <a:t>Procedure</a:t>
                      </a:r>
                    </a:p>
                    <a:p>
                      <a:pPr>
                        <a:lnSpc>
                          <a:spcPct val="120000"/>
                        </a:lnSpc>
                        <a:spcBef>
                          <a:spcPts val="200"/>
                        </a:spcBef>
                        <a:spcAft>
                          <a:spcPts val="200"/>
                        </a:spcAft>
                      </a:pPr>
                      <a:endParaRPr lang="en-US" sz="100" dirty="0">
                        <a:effectLst/>
                        <a:latin typeface="Arial" panose="020B0604020202020204" pitchFamily="34" charset="0"/>
                        <a:ea typeface="Calibri"/>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rgbClr val="F08221"/>
                      </a:solidFill>
                      <a:prstDash val="solid"/>
                      <a:round/>
                      <a:headEnd type="none" w="med" len="med"/>
                      <a:tailEnd type="none" w="med" len="med"/>
                    </a:lnR>
                    <a:lnT w="12700" cap="flat" cmpd="sng" algn="ctr">
                      <a:solidFill>
                        <a:srgbClr val="F08221"/>
                      </a:solidFill>
                      <a:prstDash val="solid"/>
                      <a:round/>
                      <a:headEnd type="none" w="med" len="med"/>
                      <a:tailEnd type="none" w="med" len="med"/>
                    </a:lnT>
                    <a:lnB w="12700" cap="flat" cmpd="sng" algn="ctr">
                      <a:solidFill>
                        <a:srgbClr val="F08221"/>
                      </a:solidFill>
                      <a:prstDash val="solid"/>
                      <a:round/>
                      <a:headEnd type="none" w="med" len="med"/>
                      <a:tailEnd type="none" w="med" len="med"/>
                    </a:lnB>
                  </a:tcPr>
                </a:tc>
                <a:tc>
                  <a:txBody>
                    <a:bodyPr/>
                    <a:lstStyle/>
                    <a:p>
                      <a:pPr>
                        <a:lnSpc>
                          <a:spcPct val="120000"/>
                        </a:lnSpc>
                        <a:spcBef>
                          <a:spcPts val="200"/>
                        </a:spcBef>
                        <a:spcAft>
                          <a:spcPts val="200"/>
                        </a:spcAft>
                      </a:pPr>
                      <a:r>
                        <a:rPr lang="en-US" sz="1100" dirty="0">
                          <a:solidFill>
                            <a:srgbClr val="1B70B4"/>
                          </a:solidFill>
                          <a:effectLst/>
                          <a:latin typeface="Arial" panose="020B0604020202020204" pitchFamily="34" charset="0"/>
                        </a:rPr>
                        <a:t>Prostatectomy</a:t>
                      </a:r>
                      <a:endParaRPr lang="en-US" sz="1100" dirty="0">
                        <a:solidFill>
                          <a:srgbClr val="1B70B4"/>
                        </a:solidFill>
                        <a:effectLst/>
                        <a:latin typeface="Arial" panose="020B0604020202020204" pitchFamily="34" charset="0"/>
                        <a:ea typeface="Times New Roman"/>
                        <a:cs typeface="Arial" panose="020B0604020202020204" pitchFamily="34" charset="0"/>
                      </a:endParaRPr>
                    </a:p>
                    <a:p>
                      <a:pPr>
                        <a:lnSpc>
                          <a:spcPct val="120000"/>
                        </a:lnSpc>
                        <a:spcBef>
                          <a:spcPts val="200"/>
                        </a:spcBef>
                        <a:spcAft>
                          <a:spcPts val="200"/>
                        </a:spcAft>
                      </a:pPr>
                      <a:endParaRPr lang="en-US" sz="100" dirty="0">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F0822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08221"/>
                      </a:solidFill>
                      <a:prstDash val="solid"/>
                      <a:round/>
                      <a:headEnd type="none" w="med" len="med"/>
                      <a:tailEnd type="none" w="med" len="med"/>
                    </a:lnT>
                    <a:lnB w="12700" cap="flat" cmpd="sng" algn="ctr">
                      <a:solidFill>
                        <a:srgbClr val="F0822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20000"/>
                        </a:lnSpc>
                        <a:spcBef>
                          <a:spcPts val="200"/>
                        </a:spcBef>
                        <a:spcAft>
                          <a:spcPts val="200"/>
                        </a:spcAft>
                      </a:pPr>
                      <a:r>
                        <a:rPr lang="en-US" sz="1100" b="1" dirty="0">
                          <a:solidFill>
                            <a:srgbClr val="1B70B4"/>
                          </a:solidFill>
                          <a:effectLst/>
                          <a:latin typeface="Arial" panose="020B0604020202020204" pitchFamily="34" charset="0"/>
                        </a:rPr>
                        <a:t>Medical Technology</a:t>
                      </a:r>
                    </a:p>
                    <a:p>
                      <a:pPr>
                        <a:lnSpc>
                          <a:spcPct val="120000"/>
                        </a:lnSpc>
                        <a:spcBef>
                          <a:spcPts val="200"/>
                        </a:spcBef>
                        <a:spcAft>
                          <a:spcPts val="200"/>
                        </a:spcAft>
                      </a:pPr>
                      <a:endParaRPr lang="en-US" sz="100" dirty="0">
                        <a:effectLst/>
                        <a:latin typeface="Arial" panose="020B0604020202020204" pitchFamily="34" charset="0"/>
                        <a:ea typeface="Calibri"/>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rgbClr val="F08221"/>
                      </a:solidFill>
                      <a:prstDash val="solid"/>
                      <a:round/>
                      <a:headEnd type="none" w="med" len="med"/>
                      <a:tailEnd type="none" w="med" len="med"/>
                    </a:lnR>
                    <a:lnT w="12700" cap="flat" cmpd="sng" algn="ctr">
                      <a:solidFill>
                        <a:srgbClr val="F08221"/>
                      </a:solidFill>
                      <a:prstDash val="solid"/>
                      <a:round/>
                      <a:headEnd type="none" w="med" len="med"/>
                      <a:tailEnd type="none" w="med" len="med"/>
                    </a:lnT>
                    <a:lnB w="12700" cap="flat" cmpd="sng" algn="ctr">
                      <a:solidFill>
                        <a:srgbClr val="F08221"/>
                      </a:solidFill>
                      <a:prstDash val="solid"/>
                      <a:round/>
                      <a:headEnd type="none" w="med" len="med"/>
                      <a:tailEnd type="none" w="med" len="med"/>
                    </a:lnB>
                  </a:tcPr>
                </a:tc>
                <a:tc>
                  <a:txBody>
                    <a:bodyPr/>
                    <a:lstStyle/>
                    <a:p>
                      <a:pPr>
                        <a:lnSpc>
                          <a:spcPct val="120000"/>
                        </a:lnSpc>
                        <a:spcBef>
                          <a:spcPts val="200"/>
                        </a:spcBef>
                        <a:spcAft>
                          <a:spcPts val="200"/>
                        </a:spcAft>
                      </a:pPr>
                      <a:r>
                        <a:rPr lang="en-US" sz="1100" dirty="0">
                          <a:solidFill>
                            <a:srgbClr val="1B70B4"/>
                          </a:solidFill>
                          <a:effectLst/>
                          <a:latin typeface="Arial" panose="020B0604020202020204" pitchFamily="34" charset="0"/>
                        </a:rPr>
                        <a:t>Robotic-assisted</a:t>
                      </a:r>
                      <a:r>
                        <a:t> </a:t>
                      </a:r>
                      <a:r>
                        <a:rPr lang="en-US" sz="1100" dirty="0">
                          <a:solidFill>
                            <a:srgbClr val="1B70B4"/>
                          </a:solidFill>
                          <a:effectLst/>
                          <a:latin typeface="Arial" panose="020B0604020202020204" pitchFamily="34" charset="0"/>
                        </a:rPr>
                        <a:t>surgery</a:t>
                      </a:r>
                    </a:p>
                    <a:p>
                      <a:pPr>
                        <a:lnSpc>
                          <a:spcPct val="120000"/>
                        </a:lnSpc>
                        <a:spcBef>
                          <a:spcPts val="200"/>
                        </a:spcBef>
                        <a:spcAft>
                          <a:spcPts val="200"/>
                        </a:spcAft>
                      </a:pPr>
                      <a:endParaRPr lang="en-US" sz="100" dirty="0">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F0822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08221"/>
                      </a:solidFill>
                      <a:prstDash val="solid"/>
                      <a:round/>
                      <a:headEnd type="none" w="med" len="med"/>
                      <a:tailEnd type="none" w="med" len="med"/>
                    </a:lnT>
                    <a:lnB w="12700" cap="flat" cmpd="sng" algn="ctr">
                      <a:solidFill>
                        <a:srgbClr val="F0822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20000"/>
                        </a:lnSpc>
                        <a:spcBef>
                          <a:spcPts val="200"/>
                        </a:spcBef>
                        <a:spcAft>
                          <a:spcPts val="200"/>
                        </a:spcAft>
                      </a:pPr>
                      <a:r>
                        <a:rPr lang="en-US" sz="1100" b="1">
                          <a:solidFill>
                            <a:srgbClr val="1B70B4"/>
                          </a:solidFill>
                          <a:effectLst/>
                          <a:latin typeface="Arial" panose="020B0604020202020204" pitchFamily="34" charset="0"/>
                        </a:rPr>
                        <a:t>Method</a:t>
                      </a:r>
                      <a:endParaRPr lang="en-US" sz="1400">
                        <a:effectLst/>
                        <a:latin typeface="Arial" panose="020B0604020202020204" pitchFamily="34" charset="0"/>
                        <a:ea typeface="Calibri"/>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F08221"/>
                      </a:solidFill>
                      <a:prstDash val="solid"/>
                      <a:round/>
                      <a:headEnd type="none" w="med" len="med"/>
                      <a:tailEnd type="none" w="med" len="med"/>
                    </a:lnR>
                    <a:lnT w="12700" cap="flat" cmpd="sng" algn="ctr">
                      <a:solidFill>
                        <a:srgbClr val="F0822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20000"/>
                        </a:lnSpc>
                        <a:spcBef>
                          <a:spcPts val="200"/>
                        </a:spcBef>
                        <a:spcAft>
                          <a:spcPts val="200"/>
                        </a:spcAft>
                      </a:pPr>
                      <a:r>
                        <a:rPr lang="en-US" sz="1100" dirty="0">
                          <a:solidFill>
                            <a:srgbClr val="1B70B4"/>
                          </a:solidFill>
                          <a:effectLst/>
                          <a:latin typeface="Arial" panose="020B0604020202020204" pitchFamily="34" charset="0"/>
                        </a:rPr>
                        <a:t>In the budgetary impact model, the impact of 3 treatment options on the budget was calculated for 10 years. Treatment, hospital stay, monitoring, dysfunction treatment, adjuvant treatment, and recurrence of disease were also included in the budget items. For the analysis, the economic data in the NHS database for the years 2017-2018 were used, and the prices of medical supply used in the operation were taken from the United Kingdom public health tariffs.</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F0822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0822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22646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3ED805-FBEB-2D4A-9212-6A25453E85D7}"/>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783C6D3-B654-BC49-AB27-6D92620B898F}"/>
              </a:ext>
            </a:extLst>
          </p:cNvPr>
          <p:cNvSpPr txBox="1"/>
          <p:nvPr/>
        </p:nvSpPr>
        <p:spPr>
          <a:xfrm>
            <a:off x="409074" y="559682"/>
            <a:ext cx="7856621" cy="1477328"/>
          </a:xfrm>
          <a:prstGeom prst="rect">
            <a:avLst/>
          </a:prstGeom>
          <a:noFill/>
        </p:spPr>
        <p:txBody>
          <a:bodyPr wrap="square" rtlCol="0">
            <a:spAutoFit/>
          </a:bodyPr>
          <a:lstStyle/>
          <a:p>
            <a:r>
              <a:rPr lang="en-US" sz="3000" b="1" dirty="0">
                <a:solidFill>
                  <a:srgbClr val="F08221"/>
                </a:solidFill>
                <a:latin typeface="Arial" panose="020B0604020202020204" pitchFamily="34" charset="0"/>
              </a:rPr>
              <a:t>Economic</a:t>
            </a:r>
            <a:r>
              <a:rPr lang="en-US"/>
              <a:t> </a:t>
            </a:r>
            <a:r>
              <a:rPr lang="en-US" sz="3000" b="1" dirty="0">
                <a:solidFill>
                  <a:srgbClr val="F08221"/>
                </a:solidFill>
                <a:latin typeface="Arial" panose="020B0604020202020204" pitchFamily="34" charset="0"/>
              </a:rPr>
              <a:t>Benefit of</a:t>
            </a:r>
            <a:r>
              <a:rPr lang="en-US"/>
              <a:t> </a:t>
            </a:r>
            <a:r>
              <a:rPr lang="en-US" sz="3000" b="1" dirty="0">
                <a:solidFill>
                  <a:srgbClr val="F08221"/>
                </a:solidFill>
                <a:latin typeface="Arial" panose="020B0604020202020204" pitchFamily="34" charset="0"/>
              </a:rPr>
              <a:t>Transcatheter</a:t>
            </a:r>
            <a:r>
              <a:rPr lang="en-US"/>
              <a:t> </a:t>
            </a:r>
            <a:r>
              <a:rPr lang="en-US" sz="3000" b="1" dirty="0">
                <a:solidFill>
                  <a:srgbClr val="F08221"/>
                </a:solidFill>
                <a:latin typeface="Arial" panose="020B0604020202020204" pitchFamily="34" charset="0"/>
              </a:rPr>
              <a:t>Aortic</a:t>
            </a:r>
            <a:r>
              <a:rPr lang="en-US"/>
              <a:t> </a:t>
            </a:r>
            <a:r>
              <a:rPr lang="en-US" sz="3000" b="1" dirty="0">
                <a:solidFill>
                  <a:srgbClr val="F08221"/>
                </a:solidFill>
                <a:latin typeface="Arial" panose="020B0604020202020204" pitchFamily="34" charset="0"/>
              </a:rPr>
              <a:t>Valve</a:t>
            </a:r>
            <a:r>
              <a:rPr lang="en-US"/>
              <a:t> </a:t>
            </a:r>
            <a:r>
              <a:rPr lang="en-US" sz="3000" b="1" dirty="0">
                <a:solidFill>
                  <a:srgbClr val="F08221"/>
                </a:solidFill>
                <a:latin typeface="Arial" panose="020B0604020202020204" pitchFamily="34" charset="0"/>
              </a:rPr>
              <a:t>Implantation (TAVI)</a:t>
            </a:r>
          </a:p>
          <a:p>
            <a:r>
              <a:rPr lang="en-US" sz="3000" b="1" dirty="0">
                <a:solidFill>
                  <a:srgbClr val="F08221"/>
                </a:solidFill>
                <a:latin typeface="Arial" panose="020B0604020202020204" pitchFamily="34" charset="0"/>
              </a:rPr>
              <a:t>in Patients with</a:t>
            </a:r>
            <a:r>
              <a:rPr lang="en-US"/>
              <a:t> </a:t>
            </a:r>
            <a:r>
              <a:rPr lang="en-US" sz="3000" b="1" dirty="0">
                <a:solidFill>
                  <a:srgbClr val="F08221"/>
                </a:solidFill>
                <a:latin typeface="Arial" panose="020B0604020202020204" pitchFamily="34" charset="0"/>
              </a:rPr>
              <a:t>Aortic Stenosis</a:t>
            </a:r>
            <a:endParaRPr lang="en-US" sz="3000" b="1" baseline="30000"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35E7D6C-D15E-4F40-A391-4DF0F29F6D84}"/>
              </a:ext>
            </a:extLst>
          </p:cNvPr>
          <p:cNvSpPr txBox="1"/>
          <p:nvPr/>
        </p:nvSpPr>
        <p:spPr>
          <a:xfrm>
            <a:off x="2120367" y="6357549"/>
            <a:ext cx="8238821" cy="369332"/>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Berti S., Romeo MR., Albertalli F., Economic Benefit of Transcatheter Aortic Valve Implantation (TAVI) in Patients with Symptomatic Severe Aortic Stenosis at Intermediate Risk for OPEN Surgery - A Budget IMPACT MODEL for Italy, ISPOR Europe 2020, Milan, Italy</a:t>
            </a:r>
          </a:p>
        </p:txBody>
      </p:sp>
      <p:sp>
        <p:nvSpPr>
          <p:cNvPr id="9" name="Rectangle 8">
            <a:extLst>
              <a:ext uri="{FF2B5EF4-FFF2-40B4-BE49-F238E27FC236}">
                <a16:creationId xmlns:a16="http://schemas.microsoft.com/office/drawing/2014/main" id="{95BFF6A7-CBBE-D540-B979-E8B1773BEA0F}"/>
              </a:ext>
            </a:extLst>
          </p:cNvPr>
          <p:cNvSpPr/>
          <p:nvPr/>
        </p:nvSpPr>
        <p:spPr>
          <a:xfrm>
            <a:off x="567488" y="4794275"/>
            <a:ext cx="11057021" cy="1197452"/>
          </a:xfrm>
          <a:prstGeom prst="rect">
            <a:avLst/>
          </a:prstGeom>
          <a:solidFill>
            <a:srgbClr val="F08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600"/>
          </a:p>
        </p:txBody>
      </p:sp>
      <p:sp>
        <p:nvSpPr>
          <p:cNvPr id="10" name="TextBox 9">
            <a:extLst>
              <a:ext uri="{FF2B5EF4-FFF2-40B4-BE49-F238E27FC236}">
                <a16:creationId xmlns:a16="http://schemas.microsoft.com/office/drawing/2014/main" id="{3FD3DAE3-4282-C14F-9857-61202FF2905C}"/>
              </a:ext>
            </a:extLst>
          </p:cNvPr>
          <p:cNvSpPr txBox="1"/>
          <p:nvPr/>
        </p:nvSpPr>
        <p:spPr>
          <a:xfrm>
            <a:off x="738455" y="4901369"/>
            <a:ext cx="10715085" cy="738664"/>
          </a:xfrm>
          <a:prstGeom prst="rect">
            <a:avLst/>
          </a:prstGeom>
          <a:noFill/>
        </p:spPr>
        <p:txBody>
          <a:bodyPr wrap="square" rtlCol="0">
            <a:spAutoFit/>
          </a:bodyPr>
          <a:lstStyle/>
          <a:p>
            <a:r>
              <a:rPr lang="en-US" sz="1400" b="1" dirty="0">
                <a:solidFill>
                  <a:schemeClr val="bg1"/>
                </a:solidFill>
                <a:latin typeface="Arial" panose="020B0604020202020204" pitchFamily="34" charset="0"/>
              </a:rPr>
              <a:t>Conclusion:</a:t>
            </a:r>
            <a:r>
              <a:rPr lang="en-US" sz="1400" dirty="0">
                <a:solidFill>
                  <a:schemeClr val="bg1"/>
                </a:solidFill>
                <a:latin typeface="Arial" panose="020B0604020202020204" pitchFamily="34" charset="0"/>
              </a:rPr>
              <a:t> TAVI</a:t>
            </a:r>
            <a:r>
              <a:rPr lang="en-US" sz="1400" dirty="0"/>
              <a:t> </a:t>
            </a:r>
            <a:r>
              <a:rPr lang="en-US" sz="1400" dirty="0">
                <a:solidFill>
                  <a:schemeClr val="bg1"/>
                </a:solidFill>
                <a:latin typeface="Arial" panose="020B0604020202020204" pitchFamily="34" charset="0"/>
              </a:rPr>
              <a:t>significantly</a:t>
            </a:r>
            <a:r>
              <a:rPr lang="en-US" sz="1400" dirty="0"/>
              <a:t> </a:t>
            </a:r>
            <a:r>
              <a:rPr lang="en-US" sz="1400" dirty="0">
                <a:solidFill>
                  <a:schemeClr val="bg1"/>
                </a:solidFill>
                <a:latin typeface="Arial" panose="020B0604020202020204" pitchFamily="34" charset="0"/>
              </a:rPr>
              <a:t>lowers</a:t>
            </a:r>
            <a:r>
              <a:rPr lang="en-US" sz="1400" dirty="0"/>
              <a:t> </a:t>
            </a:r>
            <a:r>
              <a:rPr lang="en-US" sz="1400" dirty="0">
                <a:solidFill>
                  <a:schemeClr val="bg1"/>
                </a:solidFill>
                <a:latin typeface="Arial" panose="020B0604020202020204" pitchFamily="34" charset="0"/>
              </a:rPr>
              <a:t>costs</a:t>
            </a:r>
            <a:r>
              <a:rPr lang="en-US" sz="1400" dirty="0"/>
              <a:t> </a:t>
            </a:r>
            <a:r>
              <a:rPr lang="en-US" sz="1400" dirty="0">
                <a:solidFill>
                  <a:schemeClr val="bg1"/>
                </a:solidFill>
                <a:latin typeface="Arial" panose="020B0604020202020204" pitchFamily="34" charset="0"/>
              </a:rPr>
              <a:t>for the</a:t>
            </a:r>
            <a:r>
              <a:rPr lang="en-US" sz="1400" dirty="0"/>
              <a:t> </a:t>
            </a:r>
            <a:r>
              <a:rPr lang="en-US" sz="1400" dirty="0">
                <a:solidFill>
                  <a:schemeClr val="bg1"/>
                </a:solidFill>
                <a:latin typeface="Arial" panose="020B0604020202020204" pitchFamily="34" charset="0"/>
              </a:rPr>
              <a:t>payer</a:t>
            </a:r>
            <a:r>
              <a:rPr lang="en-US" sz="1400" dirty="0"/>
              <a:t> </a:t>
            </a:r>
            <a:r>
              <a:rPr lang="en-US" sz="1400" dirty="0">
                <a:solidFill>
                  <a:schemeClr val="bg1"/>
                </a:solidFill>
                <a:latin typeface="Arial" panose="020B0604020202020204" pitchFamily="34" charset="0"/>
              </a:rPr>
              <a:t>thanks to</a:t>
            </a:r>
            <a:r>
              <a:rPr lang="en-US" sz="1400" dirty="0"/>
              <a:t> </a:t>
            </a:r>
            <a:r>
              <a:rPr lang="en-US" sz="1400" dirty="0">
                <a:solidFill>
                  <a:schemeClr val="bg1"/>
                </a:solidFill>
                <a:latin typeface="Arial" panose="020B0604020202020204" pitchFamily="34" charset="0"/>
              </a:rPr>
              <a:t>less</a:t>
            </a:r>
            <a:r>
              <a:rPr lang="en-US" sz="1400" dirty="0"/>
              <a:t> </a:t>
            </a:r>
            <a:r>
              <a:rPr lang="en-US" sz="1400" dirty="0">
                <a:solidFill>
                  <a:schemeClr val="bg1"/>
                </a:solidFill>
                <a:latin typeface="Arial" panose="020B0604020202020204" pitchFamily="34" charset="0"/>
              </a:rPr>
              <a:t>rehabilitation</a:t>
            </a:r>
            <a:r>
              <a:rPr lang="en-US" sz="1400" dirty="0"/>
              <a:t> </a:t>
            </a:r>
            <a:r>
              <a:rPr lang="en-US" sz="1400" dirty="0">
                <a:solidFill>
                  <a:schemeClr val="bg1"/>
                </a:solidFill>
                <a:latin typeface="Arial" panose="020B0604020202020204" pitchFamily="34" charset="0"/>
              </a:rPr>
              <a:t>and</a:t>
            </a:r>
            <a:r>
              <a:rPr lang="en-US" sz="1400" dirty="0"/>
              <a:t> </a:t>
            </a:r>
            <a:r>
              <a:rPr lang="en-US" sz="1400" dirty="0">
                <a:solidFill>
                  <a:schemeClr val="bg1"/>
                </a:solidFill>
                <a:latin typeface="Arial" panose="020B0604020202020204" pitchFamily="34" charset="0"/>
              </a:rPr>
              <a:t>reduced</a:t>
            </a:r>
            <a:r>
              <a:rPr lang="en-US" sz="1400" dirty="0"/>
              <a:t> </a:t>
            </a:r>
            <a:r>
              <a:rPr lang="en-US" sz="1400" dirty="0">
                <a:solidFill>
                  <a:schemeClr val="bg1"/>
                </a:solidFill>
                <a:latin typeface="Arial" panose="020B0604020202020204" pitchFamily="34" charset="0"/>
              </a:rPr>
              <a:t>complications. It was calculated that</a:t>
            </a:r>
            <a:r>
              <a:rPr lang="en-US" sz="1400" dirty="0"/>
              <a:t> </a:t>
            </a:r>
            <a:r>
              <a:rPr lang="en-US" sz="1400" dirty="0">
                <a:solidFill>
                  <a:schemeClr val="bg1"/>
                </a:solidFill>
                <a:latin typeface="Arial" panose="020B0604020202020204" pitchFamily="34" charset="0"/>
              </a:rPr>
              <a:t>a </a:t>
            </a:r>
            <a:r>
              <a:rPr lang="en-US" sz="1400" b="1" dirty="0">
                <a:solidFill>
                  <a:schemeClr val="bg1"/>
                </a:solidFill>
                <a:latin typeface="Arial" panose="020B0604020202020204" pitchFamily="34" charset="0"/>
              </a:rPr>
              <a:t>10%</a:t>
            </a:r>
            <a:r>
              <a:rPr lang="en-US" sz="1400" dirty="0"/>
              <a:t> </a:t>
            </a:r>
            <a:r>
              <a:rPr lang="en-US" sz="1400" dirty="0">
                <a:solidFill>
                  <a:schemeClr val="bg1"/>
                </a:solidFill>
                <a:latin typeface="Arial" panose="020B0604020202020204" pitchFamily="34" charset="0"/>
              </a:rPr>
              <a:t>increase</a:t>
            </a:r>
            <a:r>
              <a:rPr lang="en-US" sz="1400" dirty="0"/>
              <a:t> </a:t>
            </a:r>
            <a:r>
              <a:rPr lang="en-US" sz="1400" dirty="0">
                <a:solidFill>
                  <a:schemeClr val="bg1"/>
                </a:solidFill>
                <a:latin typeface="Arial" panose="020B0604020202020204" pitchFamily="34" charset="0"/>
              </a:rPr>
              <a:t>in the</a:t>
            </a:r>
            <a:r>
              <a:rPr lang="en-US" sz="1400" dirty="0"/>
              <a:t> </a:t>
            </a:r>
            <a:r>
              <a:rPr lang="en-US" sz="1400" dirty="0">
                <a:solidFill>
                  <a:schemeClr val="bg1"/>
                </a:solidFill>
                <a:latin typeface="Arial" panose="020B0604020202020204" pitchFamily="34" charset="0"/>
              </a:rPr>
              <a:t>therapeutic</a:t>
            </a:r>
            <a:r>
              <a:rPr lang="en-US" sz="1400" dirty="0"/>
              <a:t> </a:t>
            </a:r>
            <a:r>
              <a:rPr lang="en-US" sz="1400" dirty="0">
                <a:solidFill>
                  <a:schemeClr val="bg1"/>
                </a:solidFill>
                <a:latin typeface="Arial" panose="020B0604020202020204" pitchFamily="34" charset="0"/>
              </a:rPr>
              <a:t>application</a:t>
            </a:r>
            <a:r>
              <a:rPr lang="en-US" sz="1400" dirty="0"/>
              <a:t> </a:t>
            </a:r>
            <a:r>
              <a:rPr lang="en-US" sz="1400" dirty="0">
                <a:solidFill>
                  <a:schemeClr val="bg1"/>
                </a:solidFill>
                <a:latin typeface="Arial" panose="020B0604020202020204" pitchFamily="34" charset="0"/>
              </a:rPr>
              <a:t>rate</a:t>
            </a:r>
            <a:r>
              <a:rPr lang="en-US" sz="1400" dirty="0"/>
              <a:t> </a:t>
            </a:r>
            <a:r>
              <a:rPr lang="en-US" sz="1400" dirty="0">
                <a:solidFill>
                  <a:schemeClr val="bg1"/>
                </a:solidFill>
                <a:latin typeface="Arial" panose="020B0604020202020204" pitchFamily="34" charset="0"/>
              </a:rPr>
              <a:t>of TAVI</a:t>
            </a:r>
            <a:r>
              <a:rPr lang="en-US" sz="1400" dirty="0"/>
              <a:t> </a:t>
            </a:r>
            <a:r>
              <a:rPr lang="en-US" sz="1400" dirty="0">
                <a:solidFill>
                  <a:schemeClr val="bg1"/>
                </a:solidFill>
                <a:latin typeface="Arial" panose="020B0604020202020204" pitchFamily="34" charset="0"/>
              </a:rPr>
              <a:t>would result in</a:t>
            </a:r>
            <a:r>
              <a:rPr lang="en-US" sz="1400" dirty="0"/>
              <a:t> </a:t>
            </a:r>
            <a:r>
              <a:rPr lang="en-US" sz="1400" b="1" dirty="0">
                <a:solidFill>
                  <a:schemeClr val="bg1"/>
                </a:solidFill>
                <a:latin typeface="Arial" panose="020B0604020202020204" pitchFamily="34" charset="0"/>
              </a:rPr>
              <a:t>€1,094,292</a:t>
            </a:r>
            <a:r>
              <a:rPr lang="en-US" sz="1400" b="1" dirty="0"/>
              <a:t> </a:t>
            </a:r>
            <a:r>
              <a:rPr lang="en-US" sz="1400" dirty="0">
                <a:solidFill>
                  <a:schemeClr val="bg1"/>
                </a:solidFill>
                <a:latin typeface="Arial" panose="020B0604020202020204" pitchFamily="34" charset="0"/>
              </a:rPr>
              <a:t>worth of</a:t>
            </a:r>
            <a:r>
              <a:rPr lang="en-US" sz="1400" dirty="0"/>
              <a:t> </a:t>
            </a:r>
            <a:r>
              <a:rPr lang="en-US" sz="1400" dirty="0">
                <a:solidFill>
                  <a:schemeClr val="bg1"/>
                </a:solidFill>
                <a:latin typeface="Arial" panose="020B0604020202020204" pitchFamily="34" charset="0"/>
              </a:rPr>
              <a:t>cost</a:t>
            </a:r>
            <a:r>
              <a:rPr lang="en-US" sz="1400" dirty="0"/>
              <a:t> </a:t>
            </a:r>
            <a:r>
              <a:rPr lang="en-US" sz="1400" dirty="0">
                <a:solidFill>
                  <a:schemeClr val="bg1"/>
                </a:solidFill>
                <a:latin typeface="Arial" panose="020B0604020202020204" pitchFamily="34" charset="0"/>
              </a:rPr>
              <a:t>savings</a:t>
            </a:r>
            <a:r>
              <a:rPr lang="en-US" sz="1400" dirty="0"/>
              <a:t> </a:t>
            </a:r>
            <a:r>
              <a:rPr lang="en-US" sz="1400" dirty="0">
                <a:solidFill>
                  <a:schemeClr val="bg1"/>
                </a:solidFill>
                <a:latin typeface="Arial" panose="020B0604020202020204" pitchFamily="34" charset="0"/>
              </a:rPr>
              <a:t>for</a:t>
            </a:r>
            <a:r>
              <a:rPr lang="en-US" sz="1400" dirty="0"/>
              <a:t> </a:t>
            </a:r>
            <a:r>
              <a:rPr lang="en-US" sz="1400" dirty="0">
                <a:solidFill>
                  <a:schemeClr val="bg1"/>
                </a:solidFill>
                <a:latin typeface="Arial" panose="020B0604020202020204" pitchFamily="34" charset="0"/>
              </a:rPr>
              <a:t>the</a:t>
            </a:r>
            <a:r>
              <a:rPr lang="en-US" sz="1400" dirty="0"/>
              <a:t> </a:t>
            </a:r>
            <a:r>
              <a:rPr lang="en-US" sz="1400" dirty="0">
                <a:solidFill>
                  <a:schemeClr val="bg1"/>
                </a:solidFill>
                <a:latin typeface="Arial" panose="020B0604020202020204" pitchFamily="34" charset="0"/>
              </a:rPr>
              <a:t>payer. It was stated that</a:t>
            </a:r>
            <a:r>
              <a:rPr lang="en-US" sz="1400" dirty="0"/>
              <a:t> </a:t>
            </a:r>
            <a:r>
              <a:rPr lang="en-US" sz="1400" dirty="0">
                <a:solidFill>
                  <a:schemeClr val="bg1"/>
                </a:solidFill>
                <a:latin typeface="Arial" panose="020B0604020202020204" pitchFamily="34" charset="0"/>
              </a:rPr>
              <a:t>TAVI’s</a:t>
            </a:r>
            <a:r>
              <a:rPr lang="en-US" sz="1400" dirty="0"/>
              <a:t> </a:t>
            </a:r>
            <a:r>
              <a:rPr lang="en-US" sz="1400" dirty="0">
                <a:solidFill>
                  <a:schemeClr val="bg1"/>
                </a:solidFill>
                <a:latin typeface="Arial" panose="020B0604020202020204" pitchFamily="34" charset="0"/>
              </a:rPr>
              <a:t>reduction of</a:t>
            </a:r>
            <a:r>
              <a:rPr lang="en-US" sz="1400" dirty="0"/>
              <a:t> </a:t>
            </a:r>
            <a:r>
              <a:rPr lang="en-US" sz="1400" dirty="0">
                <a:solidFill>
                  <a:schemeClr val="bg1"/>
                </a:solidFill>
                <a:latin typeface="Arial" panose="020B0604020202020204" pitchFamily="34" charset="0"/>
              </a:rPr>
              <a:t>rehabilitation</a:t>
            </a:r>
            <a:r>
              <a:rPr lang="en-US" sz="1400" dirty="0"/>
              <a:t> </a:t>
            </a:r>
            <a:r>
              <a:rPr lang="en-US" sz="1400" dirty="0">
                <a:solidFill>
                  <a:schemeClr val="bg1"/>
                </a:solidFill>
                <a:latin typeface="Arial" panose="020B0604020202020204" pitchFamily="34" charset="0"/>
              </a:rPr>
              <a:t>days</a:t>
            </a:r>
            <a:r>
              <a:rPr lang="en-US" sz="1400" dirty="0"/>
              <a:t> </a:t>
            </a:r>
            <a:r>
              <a:rPr lang="en-US" sz="1400" dirty="0">
                <a:solidFill>
                  <a:schemeClr val="bg1"/>
                </a:solidFill>
                <a:latin typeface="Arial" panose="020B0604020202020204" pitchFamily="34" charset="0"/>
              </a:rPr>
              <a:t>to</a:t>
            </a:r>
            <a:r>
              <a:rPr lang="en-US" sz="1400" dirty="0"/>
              <a:t> </a:t>
            </a:r>
            <a:r>
              <a:rPr lang="en-US" sz="1400" dirty="0">
                <a:solidFill>
                  <a:schemeClr val="bg1"/>
                </a:solidFill>
                <a:latin typeface="Arial" panose="020B0604020202020204" pitchFamily="34" charset="0"/>
              </a:rPr>
              <a:t>0 (zero)</a:t>
            </a:r>
            <a:r>
              <a:rPr lang="en-US" sz="1400" dirty="0"/>
              <a:t> </a:t>
            </a:r>
            <a:r>
              <a:rPr lang="en-US" sz="1400" dirty="0">
                <a:solidFill>
                  <a:schemeClr val="bg1"/>
                </a:solidFill>
                <a:latin typeface="Arial" panose="020B0604020202020204" pitchFamily="34" charset="0"/>
              </a:rPr>
              <a:t>would result in</a:t>
            </a:r>
            <a:r>
              <a:rPr lang="en-US" sz="1400" dirty="0"/>
              <a:t> </a:t>
            </a:r>
            <a:r>
              <a:rPr lang="en-US" sz="1400" dirty="0">
                <a:solidFill>
                  <a:schemeClr val="bg1"/>
                </a:solidFill>
                <a:latin typeface="Arial" panose="020B0604020202020204" pitchFamily="34" charset="0"/>
              </a:rPr>
              <a:t>additional</a:t>
            </a:r>
            <a:r>
              <a:rPr lang="en-US" sz="1400" dirty="0"/>
              <a:t> </a:t>
            </a:r>
            <a:r>
              <a:rPr lang="en-US" sz="1400" b="1" dirty="0">
                <a:solidFill>
                  <a:schemeClr val="bg1"/>
                </a:solidFill>
                <a:latin typeface="Arial" panose="020B0604020202020204" pitchFamily="34" charset="0"/>
              </a:rPr>
              <a:t>€1,072,015</a:t>
            </a:r>
            <a:r>
              <a:rPr lang="en-US" sz="1400" b="1" dirty="0"/>
              <a:t> </a:t>
            </a:r>
            <a:r>
              <a:rPr lang="en-US" sz="1400" dirty="0">
                <a:solidFill>
                  <a:schemeClr val="bg1"/>
                </a:solidFill>
                <a:latin typeface="Arial" panose="020B0604020202020204" pitchFamily="34" charset="0"/>
              </a:rPr>
              <a:t>worth of</a:t>
            </a:r>
            <a:r>
              <a:rPr lang="en-US" sz="1400" dirty="0"/>
              <a:t> </a:t>
            </a:r>
            <a:r>
              <a:rPr lang="en-US" sz="1400" dirty="0">
                <a:solidFill>
                  <a:schemeClr val="bg1"/>
                </a:solidFill>
                <a:latin typeface="Arial" panose="020B0604020202020204" pitchFamily="34" charset="0"/>
              </a:rPr>
              <a:t>cost</a:t>
            </a:r>
            <a:r>
              <a:rPr lang="en-US" sz="1400" dirty="0"/>
              <a:t> </a:t>
            </a:r>
            <a:r>
              <a:rPr lang="en-US" sz="1400" dirty="0">
                <a:solidFill>
                  <a:schemeClr val="bg1"/>
                </a:solidFill>
                <a:latin typeface="Arial" panose="020B0604020202020204" pitchFamily="34" charset="0"/>
              </a:rPr>
              <a:t>savings.</a:t>
            </a:r>
          </a:p>
        </p:txBody>
      </p:sp>
      <p:pic>
        <p:nvPicPr>
          <p:cNvPr id="14" name="Picture 13">
            <a:extLst>
              <a:ext uri="{FF2B5EF4-FFF2-40B4-BE49-F238E27FC236}">
                <a16:creationId xmlns:a16="http://schemas.microsoft.com/office/drawing/2014/main" id="{4227FD5D-BECA-3C4F-A681-2D4593EF5D56}"/>
              </a:ext>
            </a:extLst>
          </p:cNvPr>
          <p:cNvPicPr>
            <a:picLocks noChangeAspect="1"/>
          </p:cNvPicPr>
          <p:nvPr/>
        </p:nvPicPr>
        <p:blipFill>
          <a:blip r:embed="rId3"/>
          <a:stretch>
            <a:fillRect/>
          </a:stretch>
        </p:blipFill>
        <p:spPr>
          <a:xfrm>
            <a:off x="9546900" y="412161"/>
            <a:ext cx="2441179" cy="2486667"/>
          </a:xfrm>
          <a:prstGeom prst="rect">
            <a:avLst/>
          </a:prstGeom>
        </p:spPr>
      </p:pic>
      <p:graphicFrame>
        <p:nvGraphicFramePr>
          <p:cNvPr id="11" name="Tablo 10"/>
          <p:cNvGraphicFramePr>
            <a:graphicFrameLocks noGrp="1"/>
          </p:cNvGraphicFramePr>
          <p:nvPr>
            <p:extLst>
              <p:ext uri="{D42A27DB-BD31-4B8C-83A1-F6EECF244321}">
                <p14:modId xmlns:p14="http://schemas.microsoft.com/office/powerpoint/2010/main" val="287639809"/>
              </p:ext>
            </p:extLst>
          </p:nvPr>
        </p:nvGraphicFramePr>
        <p:xfrm>
          <a:off x="427509" y="2295701"/>
          <a:ext cx="8398382" cy="2245235"/>
        </p:xfrm>
        <a:graphic>
          <a:graphicData uri="http://schemas.openxmlformats.org/drawingml/2006/table">
            <a:tbl>
              <a:tblPr firstRow="1" firstCol="1" bandRow="1"/>
              <a:tblGrid>
                <a:gridCol w="1419225">
                  <a:extLst>
                    <a:ext uri="{9D8B030D-6E8A-4147-A177-3AD203B41FA5}">
                      <a16:colId xmlns:a16="http://schemas.microsoft.com/office/drawing/2014/main" val="20000"/>
                    </a:ext>
                  </a:extLst>
                </a:gridCol>
                <a:gridCol w="6979157">
                  <a:extLst>
                    <a:ext uri="{9D8B030D-6E8A-4147-A177-3AD203B41FA5}">
                      <a16:colId xmlns:a16="http://schemas.microsoft.com/office/drawing/2014/main" val="20001"/>
                    </a:ext>
                  </a:extLst>
                </a:gridCol>
              </a:tblGrid>
              <a:tr h="0">
                <a:tc>
                  <a:txBody>
                    <a:bodyPr/>
                    <a:lstStyle/>
                    <a:p>
                      <a:pPr>
                        <a:lnSpc>
                          <a:spcPct val="120000"/>
                        </a:lnSpc>
                        <a:spcBef>
                          <a:spcPts val="200"/>
                        </a:spcBef>
                        <a:spcAft>
                          <a:spcPts val="200"/>
                        </a:spcAft>
                      </a:pPr>
                      <a:r>
                        <a:rPr lang="en-US" sz="1100" b="1" dirty="0">
                          <a:solidFill>
                            <a:srgbClr val="1B70B4"/>
                          </a:solidFill>
                          <a:effectLst/>
                          <a:latin typeface="Arial" panose="020B0604020202020204" pitchFamily="34" charset="0"/>
                        </a:rPr>
                        <a:t>Purpose</a:t>
                      </a:r>
                      <a:endParaRPr lang="en-US" sz="1400" dirty="0">
                        <a:effectLst/>
                        <a:latin typeface="Arial" panose="020B0604020202020204" pitchFamily="34" charset="0"/>
                        <a:ea typeface="Calibri"/>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F0822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08221"/>
                      </a:solidFill>
                      <a:prstDash val="solid"/>
                      <a:round/>
                      <a:headEnd type="none" w="med" len="med"/>
                      <a:tailEnd type="none" w="med" len="med"/>
                    </a:lnB>
                  </a:tcPr>
                </a:tc>
                <a:tc>
                  <a:txBody>
                    <a:bodyPr/>
                    <a:lstStyle/>
                    <a:p>
                      <a:pPr>
                        <a:lnSpc>
                          <a:spcPct val="120000"/>
                        </a:lnSpc>
                        <a:spcBef>
                          <a:spcPts val="200"/>
                        </a:spcBef>
                        <a:spcAft>
                          <a:spcPts val="200"/>
                        </a:spcAft>
                      </a:pPr>
                      <a:r>
                        <a:rPr lang="en-US" sz="1100" b="1" dirty="0">
                          <a:solidFill>
                            <a:srgbClr val="1B70B4"/>
                          </a:solidFill>
                          <a:effectLst/>
                          <a:latin typeface="Arial" panose="020B0604020202020204" pitchFamily="34" charset="0"/>
                        </a:rPr>
                        <a:t>To assess the potential budgetary impact of increasing the application rate of TAVI in the treatment of medium risk patients in Italy based on the potential clinical benefit demonstrated in the literature</a:t>
                      </a:r>
                    </a:p>
                    <a:p>
                      <a:pPr>
                        <a:lnSpc>
                          <a:spcPct val="120000"/>
                        </a:lnSpc>
                        <a:spcBef>
                          <a:spcPts val="200"/>
                        </a:spcBef>
                        <a:spcAft>
                          <a:spcPts val="200"/>
                        </a:spcAft>
                      </a:pPr>
                      <a:endParaRPr lang="en-US" sz="400" dirty="0">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F0822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0822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20000"/>
                        </a:lnSpc>
                        <a:spcBef>
                          <a:spcPts val="200"/>
                        </a:spcBef>
                        <a:spcAft>
                          <a:spcPts val="200"/>
                        </a:spcAft>
                      </a:pPr>
                      <a:r>
                        <a:rPr lang="en-US" sz="1100" b="1" dirty="0">
                          <a:solidFill>
                            <a:srgbClr val="1B70B4"/>
                          </a:solidFill>
                          <a:effectLst/>
                          <a:latin typeface="Arial" panose="020B0604020202020204" pitchFamily="34" charset="0"/>
                        </a:rPr>
                        <a:t>Procedure</a:t>
                      </a:r>
                    </a:p>
                    <a:p>
                      <a:pPr>
                        <a:lnSpc>
                          <a:spcPct val="120000"/>
                        </a:lnSpc>
                        <a:spcBef>
                          <a:spcPts val="200"/>
                        </a:spcBef>
                        <a:spcAft>
                          <a:spcPts val="200"/>
                        </a:spcAft>
                      </a:pPr>
                      <a:endParaRPr lang="en-US" sz="100" dirty="0">
                        <a:effectLst/>
                        <a:latin typeface="Arial" panose="020B0604020202020204" pitchFamily="34" charset="0"/>
                        <a:ea typeface="Calibri"/>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rgbClr val="F08221"/>
                      </a:solidFill>
                      <a:prstDash val="solid"/>
                      <a:round/>
                      <a:headEnd type="none" w="med" len="med"/>
                      <a:tailEnd type="none" w="med" len="med"/>
                    </a:lnR>
                    <a:lnT w="12700" cap="flat" cmpd="sng" algn="ctr">
                      <a:solidFill>
                        <a:srgbClr val="F08221"/>
                      </a:solidFill>
                      <a:prstDash val="solid"/>
                      <a:round/>
                      <a:headEnd type="none" w="med" len="med"/>
                      <a:tailEnd type="none" w="med" len="med"/>
                    </a:lnT>
                    <a:lnB w="12700" cap="flat" cmpd="sng" algn="ctr">
                      <a:solidFill>
                        <a:srgbClr val="F08221"/>
                      </a:solidFill>
                      <a:prstDash val="solid"/>
                      <a:round/>
                      <a:headEnd type="none" w="med" len="med"/>
                      <a:tailEnd type="none" w="med" len="med"/>
                    </a:lnB>
                  </a:tcPr>
                </a:tc>
                <a:tc>
                  <a:txBody>
                    <a:bodyPr/>
                    <a:lstStyle/>
                    <a:p>
                      <a:pPr>
                        <a:lnSpc>
                          <a:spcPct val="120000"/>
                        </a:lnSpc>
                        <a:spcBef>
                          <a:spcPts val="200"/>
                        </a:spcBef>
                        <a:spcAft>
                          <a:spcPts val="200"/>
                        </a:spcAft>
                      </a:pPr>
                      <a:r>
                        <a:rPr lang="en-US" sz="1100" dirty="0">
                          <a:solidFill>
                            <a:srgbClr val="1B70B4"/>
                          </a:solidFill>
                          <a:effectLst/>
                          <a:latin typeface="Arial" panose="020B0604020202020204" pitchFamily="34" charset="0"/>
                        </a:rPr>
                        <a:t>Symptomatic Aortic Stenosis Operation</a:t>
                      </a:r>
                    </a:p>
                    <a:p>
                      <a:pPr>
                        <a:lnSpc>
                          <a:spcPct val="120000"/>
                        </a:lnSpc>
                        <a:spcBef>
                          <a:spcPts val="200"/>
                        </a:spcBef>
                        <a:spcAft>
                          <a:spcPts val="200"/>
                        </a:spcAft>
                      </a:pPr>
                      <a:endParaRPr lang="en-US" sz="100" dirty="0">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F0822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08221"/>
                      </a:solidFill>
                      <a:prstDash val="solid"/>
                      <a:round/>
                      <a:headEnd type="none" w="med" len="med"/>
                      <a:tailEnd type="none" w="med" len="med"/>
                    </a:lnT>
                    <a:lnB w="12700" cap="flat" cmpd="sng" algn="ctr">
                      <a:solidFill>
                        <a:srgbClr val="F0822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20000"/>
                        </a:lnSpc>
                        <a:spcBef>
                          <a:spcPts val="200"/>
                        </a:spcBef>
                        <a:spcAft>
                          <a:spcPts val="200"/>
                        </a:spcAft>
                      </a:pPr>
                      <a:r>
                        <a:rPr lang="en-US" sz="1100" b="1" dirty="0">
                          <a:solidFill>
                            <a:srgbClr val="1B70B4"/>
                          </a:solidFill>
                          <a:effectLst/>
                          <a:latin typeface="Arial" panose="020B0604020202020204" pitchFamily="34" charset="0"/>
                        </a:rPr>
                        <a:t>Medical Technology</a:t>
                      </a:r>
                    </a:p>
                    <a:p>
                      <a:pPr>
                        <a:lnSpc>
                          <a:spcPct val="120000"/>
                        </a:lnSpc>
                        <a:spcBef>
                          <a:spcPts val="200"/>
                        </a:spcBef>
                        <a:spcAft>
                          <a:spcPts val="200"/>
                        </a:spcAft>
                      </a:pPr>
                      <a:endParaRPr lang="en-US" sz="100" dirty="0">
                        <a:effectLst/>
                        <a:latin typeface="Arial" panose="020B0604020202020204" pitchFamily="34" charset="0"/>
                        <a:ea typeface="Calibri"/>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solidFill>
                        <a:srgbClr val="F08221"/>
                      </a:solidFill>
                      <a:prstDash val="solid"/>
                      <a:round/>
                      <a:headEnd type="none" w="med" len="med"/>
                      <a:tailEnd type="none" w="med" len="med"/>
                    </a:lnR>
                    <a:lnT w="12700" cap="flat" cmpd="sng" algn="ctr">
                      <a:solidFill>
                        <a:srgbClr val="F08221"/>
                      </a:solidFill>
                      <a:prstDash val="solid"/>
                      <a:round/>
                      <a:headEnd type="none" w="med" len="med"/>
                      <a:tailEnd type="none" w="med" len="med"/>
                    </a:lnT>
                    <a:lnB w="12700" cap="flat" cmpd="sng" algn="ctr">
                      <a:solidFill>
                        <a:srgbClr val="F08221"/>
                      </a:solidFill>
                      <a:prstDash val="solid"/>
                      <a:round/>
                      <a:headEnd type="none" w="med" len="med"/>
                      <a:tailEnd type="none" w="med" len="med"/>
                    </a:lnB>
                  </a:tcPr>
                </a:tc>
                <a:tc>
                  <a:txBody>
                    <a:bodyPr/>
                    <a:lstStyle/>
                    <a:p>
                      <a:pPr>
                        <a:lnSpc>
                          <a:spcPct val="120000"/>
                        </a:lnSpc>
                        <a:spcBef>
                          <a:spcPts val="200"/>
                        </a:spcBef>
                        <a:spcAft>
                          <a:spcPts val="200"/>
                        </a:spcAft>
                      </a:pPr>
                      <a:r>
                        <a:rPr lang="en-US" sz="1100" dirty="0">
                          <a:solidFill>
                            <a:srgbClr val="1B70B4"/>
                          </a:solidFill>
                          <a:effectLst/>
                          <a:latin typeface="Arial" panose="020B0604020202020204" pitchFamily="34" charset="0"/>
                        </a:rPr>
                        <a:t>Transcatheter Aortic Valve Implantation (TAVI)</a:t>
                      </a:r>
                    </a:p>
                    <a:p>
                      <a:pPr>
                        <a:lnSpc>
                          <a:spcPct val="120000"/>
                        </a:lnSpc>
                        <a:spcBef>
                          <a:spcPts val="200"/>
                        </a:spcBef>
                        <a:spcAft>
                          <a:spcPts val="200"/>
                        </a:spcAft>
                      </a:pPr>
                      <a:endParaRPr lang="en-US" sz="100" dirty="0">
                        <a:effectLst/>
                        <a:latin typeface="Arial" panose="020B0604020202020204" pitchFamily="34" charset="0"/>
                        <a:ea typeface="Calibri"/>
                        <a:cs typeface="Arial" panose="020B0604020202020204" pitchFamily="34" charset="0"/>
                      </a:endParaRPr>
                    </a:p>
                  </a:txBody>
                  <a:tcPr marL="68580" marR="68580" marT="0" marB="0" anchor="b">
                    <a:lnL w="12700" cap="flat" cmpd="sng" algn="ctr">
                      <a:solidFill>
                        <a:srgbClr val="F0822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08221"/>
                      </a:solidFill>
                      <a:prstDash val="solid"/>
                      <a:round/>
                      <a:headEnd type="none" w="med" len="med"/>
                      <a:tailEnd type="none" w="med" len="med"/>
                    </a:lnT>
                    <a:lnB w="12700" cap="flat" cmpd="sng" algn="ctr">
                      <a:solidFill>
                        <a:srgbClr val="F0822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20000"/>
                        </a:lnSpc>
                        <a:spcBef>
                          <a:spcPts val="200"/>
                        </a:spcBef>
                        <a:spcAft>
                          <a:spcPts val="200"/>
                        </a:spcAft>
                      </a:pPr>
                      <a:r>
                        <a:rPr lang="en-US" sz="1100" b="1">
                          <a:solidFill>
                            <a:srgbClr val="1B70B4"/>
                          </a:solidFill>
                          <a:effectLst/>
                          <a:latin typeface="Arial" panose="020B0604020202020204" pitchFamily="34" charset="0"/>
                        </a:rPr>
                        <a:t>Method</a:t>
                      </a:r>
                      <a:endParaRPr lang="en-US" sz="1400">
                        <a:effectLst/>
                        <a:latin typeface="Arial" panose="020B0604020202020204" pitchFamily="34" charset="0"/>
                        <a:ea typeface="Calibri"/>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rgbClr val="F08221"/>
                      </a:solidFill>
                      <a:prstDash val="solid"/>
                      <a:round/>
                      <a:headEnd type="none" w="med" len="med"/>
                      <a:tailEnd type="none" w="med" len="med"/>
                    </a:lnR>
                    <a:lnT w="12700" cap="flat" cmpd="sng" algn="ctr">
                      <a:solidFill>
                        <a:srgbClr val="F0822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20000"/>
                        </a:lnSpc>
                        <a:spcBef>
                          <a:spcPts val="200"/>
                        </a:spcBef>
                        <a:spcAft>
                          <a:spcPts val="200"/>
                        </a:spcAft>
                      </a:pPr>
                      <a:r>
                        <a:rPr lang="en-US" sz="1100" dirty="0">
                          <a:solidFill>
                            <a:srgbClr val="1B70B4"/>
                          </a:solidFill>
                          <a:effectLst/>
                          <a:latin typeface="Arial" panose="020B0604020202020204" pitchFamily="34" charset="0"/>
                        </a:rPr>
                        <a:t>In the budgetary impact model, the 2-year budgetary impact was calculated by comparing the open surgery aortic valve replacement (SAVR) and the treatment option where TAVI is used. The costs for hospital stay, rehabilitation, monitoring and complication-based hospitalization were included in the budget items. The medical supply prices used in the operation were taken from the national health tariffs and the side effect incidence was obtained from clinical trials.</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F0822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0822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17066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887CBD-9672-5D45-ACC5-80886CB659DB}"/>
              </a:ext>
            </a:extLst>
          </p:cNvPr>
          <p:cNvPicPr>
            <a:picLocks noChangeAspect="1"/>
          </p:cNvPicPr>
          <p:nvPr/>
        </p:nvPicPr>
        <p:blipFill>
          <a:blip r:embed="rId2"/>
          <a:stretch>
            <a:fillRect/>
          </a:stretch>
        </p:blipFill>
        <p:spPr>
          <a:xfrm>
            <a:off x="-3" y="0"/>
            <a:ext cx="12192000" cy="6858000"/>
          </a:xfrm>
          <a:prstGeom prst="rect">
            <a:avLst/>
          </a:prstGeom>
        </p:spPr>
      </p:pic>
      <p:sp>
        <p:nvSpPr>
          <p:cNvPr id="5" name="TextBox 4">
            <a:extLst>
              <a:ext uri="{FF2B5EF4-FFF2-40B4-BE49-F238E27FC236}">
                <a16:creationId xmlns:a16="http://schemas.microsoft.com/office/drawing/2014/main" id="{40F59071-BAAB-9E46-9C50-F05D58AB5C10}"/>
              </a:ext>
            </a:extLst>
          </p:cNvPr>
          <p:cNvSpPr txBox="1"/>
          <p:nvPr/>
        </p:nvSpPr>
        <p:spPr>
          <a:xfrm>
            <a:off x="409074" y="836408"/>
            <a:ext cx="7856621" cy="553998"/>
          </a:xfrm>
          <a:prstGeom prst="rect">
            <a:avLst/>
          </a:prstGeom>
          <a:noFill/>
        </p:spPr>
        <p:txBody>
          <a:bodyPr wrap="square" rtlCol="0">
            <a:spAutoFit/>
          </a:bodyPr>
          <a:lstStyle/>
          <a:p>
            <a:r>
              <a:rPr lang="en-US" sz="3000" b="1" dirty="0">
                <a:solidFill>
                  <a:srgbClr val="F08221"/>
                </a:solidFill>
                <a:latin typeface="Arial" panose="020B0604020202020204" pitchFamily="34" charset="0"/>
              </a:rPr>
              <a:t>Not </a:t>
            </a:r>
            <a:r>
              <a:rPr lang="tr-TR" sz="3000" b="1" dirty="0">
                <a:solidFill>
                  <a:srgbClr val="F08221"/>
                </a:solidFill>
                <a:latin typeface="Arial" panose="020B0604020202020204" pitchFamily="34" charset="0"/>
              </a:rPr>
              <a:t>‘</a:t>
            </a:r>
            <a:r>
              <a:rPr lang="en-US" sz="3000" b="1" dirty="0">
                <a:solidFill>
                  <a:srgbClr val="F08221"/>
                </a:solidFill>
                <a:latin typeface="Arial" panose="020B0604020202020204" pitchFamily="34" charset="0"/>
              </a:rPr>
              <a:t>Price</a:t>
            </a:r>
            <a:r>
              <a:rPr lang="tr-TR" sz="3000" b="1" dirty="0">
                <a:solidFill>
                  <a:srgbClr val="F08221"/>
                </a:solidFill>
                <a:latin typeface="Arial" panose="020B0604020202020204" pitchFamily="34" charset="0"/>
              </a:rPr>
              <a:t>’</a:t>
            </a:r>
            <a:r>
              <a:rPr lang="en-US" sz="3000" b="1" dirty="0">
                <a:solidFill>
                  <a:srgbClr val="F08221"/>
                </a:solidFill>
                <a:latin typeface="Arial" panose="020B0604020202020204" pitchFamily="34" charset="0"/>
              </a:rPr>
              <a:t> But </a:t>
            </a:r>
            <a:r>
              <a:rPr lang="tr-TR" sz="3000" b="1" dirty="0">
                <a:solidFill>
                  <a:srgbClr val="F08221"/>
                </a:solidFill>
                <a:latin typeface="Arial" panose="020B0604020202020204" pitchFamily="34" charset="0"/>
              </a:rPr>
              <a:t>‘</a:t>
            </a:r>
            <a:r>
              <a:rPr lang="en-US" sz="3000" b="1" dirty="0">
                <a:solidFill>
                  <a:srgbClr val="F08221"/>
                </a:solidFill>
                <a:latin typeface="Arial" panose="020B0604020202020204" pitchFamily="34" charset="0"/>
              </a:rPr>
              <a:t>Value</a:t>
            </a:r>
            <a:r>
              <a:rPr lang="tr-TR" sz="3000" b="1" dirty="0">
                <a:solidFill>
                  <a:srgbClr val="F08221"/>
                </a:solidFill>
                <a:latin typeface="Arial" panose="020B0604020202020204" pitchFamily="34" charset="0"/>
              </a:rPr>
              <a:t>’</a:t>
            </a:r>
            <a:r>
              <a:rPr lang="en-US" sz="3000" b="1" dirty="0">
                <a:solidFill>
                  <a:srgbClr val="F08221"/>
                </a:solidFill>
                <a:latin typeface="Arial" panose="020B0604020202020204" pitchFamily="34" charset="0"/>
              </a:rPr>
              <a:t> Emphasis</a:t>
            </a:r>
            <a:endParaRPr lang="en-US" sz="3000" b="1" baseline="30000"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12F191E-3ABB-5C4F-936F-509B7062E6F3}"/>
              </a:ext>
            </a:extLst>
          </p:cNvPr>
          <p:cNvSpPr txBox="1"/>
          <p:nvPr/>
        </p:nvSpPr>
        <p:spPr>
          <a:xfrm>
            <a:off x="2120367" y="6323520"/>
            <a:ext cx="8238821" cy="369332"/>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Berti S., Romeo MR., Albertalli F., Economic Benefit of Transcatheter Aortic Valve Implantation (TAVI) in Patients with Symptomatic Severe Aortic Stenosis at Intermediate Risk for OPEN Surgery - A Budget IMPACT MODEL for Italy, ISPOR Europe 2020, Milan, Italy</a:t>
            </a:r>
          </a:p>
        </p:txBody>
      </p:sp>
      <p:sp>
        <p:nvSpPr>
          <p:cNvPr id="7" name="Rectangle 6">
            <a:extLst>
              <a:ext uri="{FF2B5EF4-FFF2-40B4-BE49-F238E27FC236}">
                <a16:creationId xmlns:a16="http://schemas.microsoft.com/office/drawing/2014/main" id="{216D69F7-CE54-6E4F-BCCF-9E125DD54627}"/>
              </a:ext>
            </a:extLst>
          </p:cNvPr>
          <p:cNvSpPr/>
          <p:nvPr/>
        </p:nvSpPr>
        <p:spPr>
          <a:xfrm>
            <a:off x="567488" y="5035003"/>
            <a:ext cx="11057021" cy="974558"/>
          </a:xfrm>
          <a:prstGeom prst="rect">
            <a:avLst/>
          </a:prstGeom>
          <a:solidFill>
            <a:srgbClr val="F08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9C2EA367-6180-144C-955F-CE4EDAE5AD63}"/>
              </a:ext>
            </a:extLst>
          </p:cNvPr>
          <p:cNvSpPr txBox="1"/>
          <p:nvPr/>
        </p:nvSpPr>
        <p:spPr>
          <a:xfrm>
            <a:off x="738455" y="5163186"/>
            <a:ext cx="10715085" cy="738664"/>
          </a:xfrm>
          <a:prstGeom prst="rect">
            <a:avLst/>
          </a:prstGeom>
          <a:noFill/>
        </p:spPr>
        <p:txBody>
          <a:bodyPr wrap="square" rtlCol="0">
            <a:spAutoFit/>
          </a:bodyPr>
          <a:lstStyle/>
          <a:p>
            <a:r>
              <a:rPr lang="en-US" sz="1400" b="1" dirty="0">
                <a:solidFill>
                  <a:schemeClr val="bg1"/>
                </a:solidFill>
                <a:latin typeface="Arial" panose="020B0604020202020204" pitchFamily="34" charset="0"/>
                <a:cs typeface="Arial" panose="020B0604020202020204" pitchFamily="34" charset="0"/>
              </a:rPr>
              <a:t>Conclusion:</a:t>
            </a:r>
            <a:r>
              <a:rPr lang="en-US" sz="1400" dirty="0">
                <a:solidFill>
                  <a:schemeClr val="bg1"/>
                </a:solidFill>
                <a:latin typeface="Arial" panose="020B0604020202020204" pitchFamily="34" charset="0"/>
                <a:cs typeface="Arial" panose="020B0604020202020204" pitchFamily="34" charset="0"/>
              </a:rPr>
              <a:t>  The product that did not submit the lowest price</a:t>
            </a:r>
            <a:r>
              <a:rPr lang="tr-TR" sz="1400" dirty="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but was found superior in terms of both pain scoring and successful injection rate was awarded the contract. The appeal by the company that submitted the lowest price was denied by the court which upheld that the bidding process was proper and objective.</a:t>
            </a:r>
          </a:p>
        </p:txBody>
      </p:sp>
      <p:pic>
        <p:nvPicPr>
          <p:cNvPr id="10" name="Picture 9">
            <a:extLst>
              <a:ext uri="{FF2B5EF4-FFF2-40B4-BE49-F238E27FC236}">
                <a16:creationId xmlns:a16="http://schemas.microsoft.com/office/drawing/2014/main" id="{B49C0434-B7AB-0445-8530-7F69C5C6B251}"/>
              </a:ext>
            </a:extLst>
          </p:cNvPr>
          <p:cNvPicPr>
            <a:picLocks noChangeAspect="1"/>
          </p:cNvPicPr>
          <p:nvPr/>
        </p:nvPicPr>
        <p:blipFill>
          <a:blip r:embed="rId3"/>
          <a:stretch>
            <a:fillRect/>
          </a:stretch>
        </p:blipFill>
        <p:spPr>
          <a:xfrm>
            <a:off x="7477626" y="305217"/>
            <a:ext cx="4305300" cy="3289300"/>
          </a:xfrm>
          <a:prstGeom prst="rect">
            <a:avLst/>
          </a:prstGeom>
        </p:spPr>
      </p:pic>
      <p:sp>
        <p:nvSpPr>
          <p:cNvPr id="11" name="TextBox 10">
            <a:extLst>
              <a:ext uri="{FF2B5EF4-FFF2-40B4-BE49-F238E27FC236}">
                <a16:creationId xmlns:a16="http://schemas.microsoft.com/office/drawing/2014/main" id="{68876839-0CC0-5B40-A6C9-5B5808C0588C}"/>
              </a:ext>
            </a:extLst>
          </p:cNvPr>
          <p:cNvSpPr txBox="1"/>
          <p:nvPr/>
        </p:nvSpPr>
        <p:spPr>
          <a:xfrm>
            <a:off x="567488" y="1778564"/>
            <a:ext cx="9057775" cy="3093667"/>
          </a:xfrm>
          <a:prstGeom prst="rect">
            <a:avLst/>
          </a:prstGeom>
          <a:noFill/>
        </p:spPr>
        <p:txBody>
          <a:bodyPr wrap="square" rtlCol="0">
            <a:spAutoFit/>
          </a:bodyPr>
          <a:lstStyle/>
          <a:p>
            <a:pPr>
              <a:lnSpc>
                <a:spcPct val="150000"/>
              </a:lnSpc>
            </a:pPr>
            <a:r>
              <a:rPr lang="en-US" sz="3600" dirty="0">
                <a:solidFill>
                  <a:srgbClr val="0767B2"/>
                </a:solidFill>
                <a:latin typeface="Arial" panose="020B0604020202020204" pitchFamily="34" charset="0"/>
              </a:rPr>
              <a:t>IV Catheter</a:t>
            </a:r>
            <a:endParaRPr lang="en-US" sz="3600" dirty="0">
              <a:solidFill>
                <a:srgbClr val="0767B2"/>
              </a:solidFill>
              <a:latin typeface="Arial" panose="020B0604020202020204" pitchFamily="34" charset="0"/>
              <a:cs typeface="Arial" panose="020B0604020202020204" pitchFamily="34" charset="0"/>
            </a:endParaRPr>
          </a:p>
          <a:p>
            <a:pPr>
              <a:lnSpc>
                <a:spcPct val="150000"/>
              </a:lnSpc>
            </a:pPr>
            <a:r>
              <a:rPr lang="en-US" sz="1600" dirty="0">
                <a:solidFill>
                  <a:srgbClr val="0767B2"/>
                </a:solidFill>
                <a:latin typeface="Arial" panose="020B0604020202020204" pitchFamily="34" charset="0"/>
              </a:rPr>
              <a:t>Problems</a:t>
            </a:r>
            <a:r>
              <a:rPr lang="en-US" sz="1600" dirty="0"/>
              <a:t> </a:t>
            </a:r>
            <a:r>
              <a:rPr lang="en-US" sz="1600" dirty="0">
                <a:solidFill>
                  <a:srgbClr val="0767B2"/>
                </a:solidFill>
                <a:latin typeface="Arial" panose="020B0604020202020204" pitchFamily="34" charset="0"/>
              </a:rPr>
              <a:t>with</a:t>
            </a:r>
            <a:r>
              <a:rPr lang="en-US" sz="1600" dirty="0"/>
              <a:t> </a:t>
            </a:r>
            <a:r>
              <a:rPr lang="en-US" sz="1600" dirty="0">
                <a:solidFill>
                  <a:srgbClr val="0767B2"/>
                </a:solidFill>
                <a:latin typeface="Arial" panose="020B0604020202020204" pitchFamily="34" charset="0"/>
              </a:rPr>
              <a:t>IV catheters:</a:t>
            </a:r>
          </a:p>
          <a:p>
            <a:pPr>
              <a:lnSpc>
                <a:spcPct val="150000"/>
              </a:lnSpc>
            </a:pPr>
            <a:r>
              <a:rPr lang="en-US" sz="1600" dirty="0"/>
              <a:t>  </a:t>
            </a:r>
            <a:r>
              <a:rPr lang="en-US" sz="1600" dirty="0">
                <a:solidFill>
                  <a:srgbClr val="F08221"/>
                </a:solidFill>
                <a:latin typeface="Arial" panose="020B0604020202020204" pitchFamily="34" charset="0"/>
              </a:rPr>
              <a:t> 1. </a:t>
            </a:r>
            <a:r>
              <a:rPr lang="en-US" sz="1600" dirty="0">
                <a:solidFill>
                  <a:srgbClr val="0767B2"/>
                </a:solidFill>
                <a:latin typeface="Arial" panose="020B0604020202020204" pitchFamily="34" charset="0"/>
              </a:rPr>
              <a:t>Increasing patient complaints</a:t>
            </a:r>
            <a:r>
              <a:rPr lang="en-US" sz="1600" dirty="0"/>
              <a:t> </a:t>
            </a:r>
            <a:r>
              <a:rPr lang="en-US" sz="1600" dirty="0">
                <a:solidFill>
                  <a:srgbClr val="0767B2"/>
                </a:solidFill>
                <a:latin typeface="Arial" panose="020B0604020202020204" pitchFamily="34" charset="0"/>
              </a:rPr>
              <a:t>due to</a:t>
            </a:r>
            <a:r>
              <a:rPr lang="en-US" sz="1600" dirty="0"/>
              <a:t> </a:t>
            </a:r>
            <a:r>
              <a:rPr lang="en-US" sz="1600" dirty="0">
                <a:solidFill>
                  <a:srgbClr val="0767B2"/>
                </a:solidFill>
                <a:latin typeface="Arial" panose="020B0604020202020204" pitchFamily="34" charset="0"/>
              </a:rPr>
              <a:t>pain</a:t>
            </a:r>
            <a:endParaRPr lang="en-US" sz="1600" dirty="0">
              <a:solidFill>
                <a:srgbClr val="0767B2"/>
              </a:solidFill>
              <a:latin typeface="Arial" panose="020B0604020202020204" pitchFamily="34" charset="0"/>
              <a:cs typeface="Arial" panose="020B0604020202020204" pitchFamily="34" charset="0"/>
            </a:endParaRPr>
          </a:p>
          <a:p>
            <a:pPr>
              <a:lnSpc>
                <a:spcPct val="150000"/>
              </a:lnSpc>
            </a:pPr>
            <a:r>
              <a:rPr lang="en-US" sz="1600" dirty="0">
                <a:solidFill>
                  <a:srgbClr val="F08221"/>
                </a:solidFill>
                <a:latin typeface="Arial" panose="020B0604020202020204" pitchFamily="34" charset="0"/>
              </a:rPr>
              <a:t>   2. </a:t>
            </a:r>
            <a:r>
              <a:rPr lang="en-US" sz="1600" dirty="0">
                <a:solidFill>
                  <a:srgbClr val="0767B2"/>
                </a:solidFill>
                <a:latin typeface="Arial" panose="020B0604020202020204" pitchFamily="34" charset="0"/>
              </a:rPr>
              <a:t>Cost</a:t>
            </a:r>
            <a:r>
              <a:rPr lang="en-US" sz="1600" dirty="0"/>
              <a:t> </a:t>
            </a:r>
            <a:r>
              <a:rPr lang="en-US" sz="1600" dirty="0">
                <a:solidFill>
                  <a:srgbClr val="0767B2"/>
                </a:solidFill>
                <a:latin typeface="Arial" panose="020B0604020202020204" pitchFamily="34" charset="0"/>
              </a:rPr>
              <a:t>increase</a:t>
            </a:r>
            <a:r>
              <a:rPr lang="en-US" sz="1600" dirty="0"/>
              <a:t> </a:t>
            </a:r>
            <a:r>
              <a:rPr lang="en-US" sz="1600" dirty="0">
                <a:solidFill>
                  <a:srgbClr val="0767B2"/>
                </a:solidFill>
                <a:latin typeface="Arial" panose="020B0604020202020204" pitchFamily="34" charset="0"/>
              </a:rPr>
              <a:t>in case of</a:t>
            </a:r>
            <a:r>
              <a:rPr lang="en-US" sz="1600" dirty="0"/>
              <a:t> </a:t>
            </a:r>
            <a:r>
              <a:rPr lang="en-US" sz="1600" dirty="0">
                <a:solidFill>
                  <a:srgbClr val="0767B2"/>
                </a:solidFill>
                <a:latin typeface="Arial" panose="020B0604020202020204" pitchFamily="34" charset="0"/>
              </a:rPr>
              <a:t>failed</a:t>
            </a:r>
            <a:r>
              <a:rPr lang="en-US" sz="1600" dirty="0"/>
              <a:t> </a:t>
            </a:r>
            <a:r>
              <a:rPr lang="en-US" sz="1600" dirty="0">
                <a:solidFill>
                  <a:srgbClr val="0767B2"/>
                </a:solidFill>
                <a:latin typeface="Arial" panose="020B0604020202020204" pitchFamily="34" charset="0"/>
              </a:rPr>
              <a:t>injection</a:t>
            </a:r>
            <a:endParaRPr lang="en-US" sz="1600" dirty="0">
              <a:solidFill>
                <a:srgbClr val="0767B2"/>
              </a:solidFill>
              <a:latin typeface="Arial" panose="020B0604020202020204" pitchFamily="34" charset="0"/>
              <a:cs typeface="Arial" panose="020B0604020202020204" pitchFamily="34" charset="0"/>
            </a:endParaRPr>
          </a:p>
          <a:p>
            <a:pPr>
              <a:lnSpc>
                <a:spcPct val="150000"/>
              </a:lnSpc>
            </a:pPr>
            <a:r>
              <a:rPr lang="en-US" sz="1600" dirty="0">
                <a:solidFill>
                  <a:srgbClr val="0767B2"/>
                </a:solidFill>
                <a:latin typeface="Arial" panose="020B0604020202020204" pitchFamily="34" charset="0"/>
              </a:rPr>
              <a:t>It was decided to consider also the “</a:t>
            </a:r>
            <a:r>
              <a:rPr lang="en-US" sz="1600" b="1" dirty="0">
                <a:solidFill>
                  <a:srgbClr val="F08221"/>
                </a:solidFill>
                <a:latin typeface="Arial" panose="020B0604020202020204" pitchFamily="34" charset="0"/>
              </a:rPr>
              <a:t>pain reported by the patient</a:t>
            </a:r>
            <a:r>
              <a:rPr lang="en-US" sz="1600" dirty="0">
                <a:solidFill>
                  <a:srgbClr val="0767B2"/>
                </a:solidFill>
                <a:latin typeface="Arial" panose="020B0604020202020204" pitchFamily="34" charset="0"/>
              </a:rPr>
              <a:t>” in the</a:t>
            </a:r>
          </a:p>
          <a:p>
            <a:pPr>
              <a:lnSpc>
                <a:spcPct val="150000"/>
              </a:lnSpc>
            </a:pPr>
            <a:r>
              <a:rPr lang="en-US" sz="1600" dirty="0">
                <a:solidFill>
                  <a:srgbClr val="0767B2"/>
                </a:solidFill>
                <a:latin typeface="Arial" panose="020B0604020202020204" pitchFamily="34" charset="0"/>
              </a:rPr>
              <a:t>procurement process: Data was collected by using products in different hospitals during the tender process.</a:t>
            </a:r>
          </a:p>
        </p:txBody>
      </p:sp>
    </p:spTree>
    <p:extLst>
      <p:ext uri="{BB962C8B-B14F-4D97-AF65-F5344CB8AC3E}">
        <p14:creationId xmlns:p14="http://schemas.microsoft.com/office/powerpoint/2010/main" val="360010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E98EF9-BA4D-5A44-86A8-8673110BDE23}"/>
              </a:ext>
            </a:extLst>
          </p:cNvPr>
          <p:cNvSpPr txBox="1"/>
          <p:nvPr/>
        </p:nvSpPr>
        <p:spPr>
          <a:xfrm>
            <a:off x="1221909" y="1997839"/>
            <a:ext cx="9748181" cy="2785378"/>
          </a:xfrm>
          <a:prstGeom prst="rect">
            <a:avLst/>
          </a:prstGeom>
          <a:noFill/>
        </p:spPr>
        <p:txBody>
          <a:bodyPr wrap="none" rtlCol="0">
            <a:spAutoFit/>
          </a:bodyPr>
          <a:lstStyle/>
          <a:p>
            <a:pPr algn="ctr"/>
            <a:r>
              <a:rPr lang="en-US" sz="3500" dirty="0">
                <a:solidFill>
                  <a:srgbClr val="0767B2"/>
                </a:solidFill>
                <a:latin typeface="Arial" panose="020B0604020202020204" pitchFamily="34" charset="0"/>
                <a:cs typeface="Arial" panose="020B0604020202020204" pitchFamily="34" charset="0"/>
              </a:rPr>
              <a:t>In Germany,</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reoperation</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rates</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following</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hip</a:t>
            </a:r>
          </a:p>
          <a:p>
            <a:pPr algn="ctr"/>
            <a:r>
              <a:rPr lang="en-US" sz="3500" dirty="0">
                <a:solidFill>
                  <a:srgbClr val="0767B2"/>
                </a:solidFill>
                <a:latin typeface="Arial" panose="020B0604020202020204" pitchFamily="34" charset="0"/>
                <a:cs typeface="Arial" panose="020B0604020202020204" pitchFamily="34" charset="0"/>
              </a:rPr>
              <a:t>replacement</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surgery</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are</a:t>
            </a:r>
            <a:r>
              <a:rPr lang="en-US" sz="3500" dirty="0">
                <a:latin typeface="Arial" panose="020B0604020202020204" pitchFamily="34" charset="0"/>
                <a:cs typeface="Arial" panose="020B0604020202020204" pitchFamily="34" charset="0"/>
              </a:rPr>
              <a:t> </a:t>
            </a:r>
            <a:br>
              <a:rPr lang="tr-TR" sz="3500" dirty="0">
                <a:latin typeface="Arial" panose="020B0604020202020204" pitchFamily="34" charset="0"/>
                <a:cs typeface="Arial" panose="020B0604020202020204" pitchFamily="34" charset="0"/>
              </a:rPr>
            </a:br>
            <a:r>
              <a:rPr lang="en-US" sz="3500" b="1" dirty="0">
                <a:solidFill>
                  <a:srgbClr val="F08221"/>
                </a:solidFill>
                <a:latin typeface="Arial" panose="020B0604020202020204" pitchFamily="34" charset="0"/>
                <a:cs typeface="Arial" panose="020B0604020202020204" pitchFamily="34" charset="0"/>
              </a:rPr>
              <a:t>18 times</a:t>
            </a:r>
            <a:r>
              <a:rPr lang="tr-TR" sz="3500" b="1" dirty="0">
                <a:solidFill>
                  <a:srgbClr val="F08221"/>
                </a:solidFill>
                <a:latin typeface="Arial" panose="020B0604020202020204" pitchFamily="34" charset="0"/>
                <a:cs typeface="Arial" panose="020B0604020202020204" pitchFamily="34" charset="0"/>
              </a:rPr>
              <a:t> </a:t>
            </a:r>
            <a:r>
              <a:rPr lang="en-US" sz="3500" b="1" dirty="0">
                <a:solidFill>
                  <a:srgbClr val="F08221"/>
                </a:solidFill>
                <a:latin typeface="Arial" panose="020B0604020202020204" pitchFamily="34" charset="0"/>
                <a:cs typeface="Arial" panose="020B0604020202020204" pitchFamily="34" charset="0"/>
              </a:rPr>
              <a:t>higher</a:t>
            </a:r>
            <a:r>
              <a:rPr lang="en-US" sz="3500" dirty="0">
                <a:latin typeface="Arial" panose="020B0604020202020204" pitchFamily="34" charset="0"/>
                <a:cs typeface="Arial" panose="020B0604020202020204" pitchFamily="34" charset="0"/>
              </a:rPr>
              <a:t> </a:t>
            </a:r>
            <a:br>
              <a:rPr lang="tr-TR" sz="3500" dirty="0">
                <a:latin typeface="Arial" panose="020B0604020202020204" pitchFamily="34" charset="0"/>
                <a:cs typeface="Arial" panose="020B0604020202020204" pitchFamily="34" charset="0"/>
              </a:rPr>
            </a:br>
            <a:r>
              <a:rPr lang="en-US" sz="3500" dirty="0">
                <a:solidFill>
                  <a:srgbClr val="0767B2"/>
                </a:solidFill>
                <a:latin typeface="Arial" panose="020B0604020202020204" pitchFamily="34" charset="0"/>
                <a:cs typeface="Arial" panose="020B0604020202020204" pitchFamily="34" charset="0"/>
              </a:rPr>
              <a:t>in</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underperforming</a:t>
            </a:r>
          </a:p>
          <a:p>
            <a:pPr algn="ctr"/>
            <a:r>
              <a:rPr lang="en-US" sz="3500" dirty="0">
                <a:solidFill>
                  <a:srgbClr val="0767B2"/>
                </a:solidFill>
                <a:latin typeface="Arial" panose="020B0604020202020204" pitchFamily="34" charset="0"/>
                <a:cs typeface="Arial" panose="020B0604020202020204" pitchFamily="34" charset="0"/>
              </a:rPr>
              <a:t>hospitals</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compared</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to</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high-performing</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hospitals</a:t>
            </a:r>
          </a:p>
        </p:txBody>
      </p:sp>
      <p:sp>
        <p:nvSpPr>
          <p:cNvPr id="7" name="TextBox 6">
            <a:extLst>
              <a:ext uri="{FF2B5EF4-FFF2-40B4-BE49-F238E27FC236}">
                <a16:creationId xmlns:a16="http://schemas.microsoft.com/office/drawing/2014/main" id="{E4C545B2-7132-3C4B-AAF1-AA5F38B5D073}"/>
              </a:ext>
            </a:extLst>
          </p:cNvPr>
          <p:cNvSpPr txBox="1"/>
          <p:nvPr/>
        </p:nvSpPr>
        <p:spPr>
          <a:xfrm>
            <a:off x="3586338" y="6470414"/>
            <a:ext cx="5019323" cy="230832"/>
          </a:xfrm>
          <a:prstGeom prst="rect">
            <a:avLst/>
          </a:prstGeom>
          <a:noFill/>
        </p:spPr>
        <p:txBody>
          <a:bodyPr wrap="none" rtlCol="0">
            <a:spAutoFit/>
          </a:bodyPr>
          <a:lstStyle/>
          <a:p>
            <a:r>
              <a:rPr lang="en-US" sz="900" i="1" dirty="0">
                <a:solidFill>
                  <a:srgbClr val="0767B2"/>
                </a:solidFill>
                <a:latin typeface="Arial" panose="020B0604020202020204" pitchFamily="34" charset="0"/>
              </a:rPr>
              <a:t>Source: https://www.bcg.com/publications/2020/procurement-unlocks-value-based-health-care</a:t>
            </a:r>
            <a:endParaRPr lang="en-US" sz="900" i="1" dirty="0">
              <a:solidFill>
                <a:srgbClr val="0767B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062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94AE1-65FF-F942-9500-7CB0C628846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94B377C-686E-E34E-8ADF-1E4131EC3A84}"/>
              </a:ext>
            </a:extLst>
          </p:cNvPr>
          <p:cNvSpPr txBox="1"/>
          <p:nvPr/>
        </p:nvSpPr>
        <p:spPr>
          <a:xfrm>
            <a:off x="409074" y="836408"/>
            <a:ext cx="7856621" cy="1015663"/>
          </a:xfrm>
          <a:prstGeom prst="rect">
            <a:avLst/>
          </a:prstGeom>
          <a:noFill/>
        </p:spPr>
        <p:txBody>
          <a:bodyPr wrap="square" rtlCol="0">
            <a:spAutoFit/>
          </a:bodyPr>
          <a:lstStyle/>
          <a:p>
            <a:r>
              <a:rPr lang="en-US" sz="3000" b="1" dirty="0">
                <a:solidFill>
                  <a:srgbClr val="F08221"/>
                </a:solidFill>
                <a:latin typeface="Arial" panose="020B0604020202020204" pitchFamily="34" charset="0"/>
              </a:rPr>
              <a:t>Consideration of</a:t>
            </a:r>
            <a:r>
              <a:rPr lang="en-US" dirty="0"/>
              <a:t> </a:t>
            </a:r>
            <a:r>
              <a:rPr lang="tr-TR" sz="3000" b="1" dirty="0">
                <a:solidFill>
                  <a:srgbClr val="F08221"/>
                </a:solidFill>
                <a:latin typeface="Arial" panose="020B0604020202020204" pitchFamily="34" charset="0"/>
              </a:rPr>
              <a:t>‘</a:t>
            </a:r>
            <a:r>
              <a:rPr lang="en-US" sz="3000" b="1" dirty="0">
                <a:solidFill>
                  <a:srgbClr val="F08221"/>
                </a:solidFill>
                <a:latin typeface="Arial" panose="020B0604020202020204" pitchFamily="34" charset="0"/>
              </a:rPr>
              <a:t>Total Cost,</a:t>
            </a:r>
            <a:r>
              <a:rPr lang="tr-TR" sz="3000" b="1" dirty="0">
                <a:solidFill>
                  <a:srgbClr val="F08221"/>
                </a:solidFill>
                <a:latin typeface="Arial" panose="020B0604020202020204" pitchFamily="34" charset="0"/>
              </a:rPr>
              <a:t>’</a:t>
            </a:r>
            <a:endParaRPr lang="en-US" sz="3000" b="1" dirty="0">
              <a:solidFill>
                <a:srgbClr val="F08221"/>
              </a:solidFill>
              <a:latin typeface="Arial" panose="020B0604020202020204" pitchFamily="34" charset="0"/>
              <a:cs typeface="Arial" panose="020B0604020202020204" pitchFamily="34" charset="0"/>
            </a:endParaRPr>
          </a:p>
          <a:p>
            <a:r>
              <a:rPr lang="en-US" sz="3000" b="1" dirty="0">
                <a:solidFill>
                  <a:srgbClr val="F08221"/>
                </a:solidFill>
                <a:latin typeface="Arial" panose="020B0604020202020204" pitchFamily="34" charset="0"/>
              </a:rPr>
              <a:t>not</a:t>
            </a:r>
            <a:r>
              <a:rPr lang="en-US" dirty="0"/>
              <a:t> </a:t>
            </a:r>
            <a:r>
              <a:rPr lang="tr-TR" sz="3000" b="1" dirty="0">
                <a:solidFill>
                  <a:srgbClr val="F08221"/>
                </a:solidFill>
                <a:latin typeface="Arial" panose="020B0604020202020204" pitchFamily="34" charset="0"/>
              </a:rPr>
              <a:t>‘U</a:t>
            </a:r>
            <a:r>
              <a:rPr lang="en-US" sz="3000" b="1" dirty="0">
                <a:solidFill>
                  <a:srgbClr val="F08221"/>
                </a:solidFill>
                <a:latin typeface="Arial" panose="020B0604020202020204" pitchFamily="34" charset="0"/>
              </a:rPr>
              <a:t>nit Cost</a:t>
            </a:r>
            <a:r>
              <a:rPr lang="tr-TR" sz="3000" b="1" dirty="0">
                <a:solidFill>
                  <a:srgbClr val="F08221"/>
                </a:solidFill>
                <a:latin typeface="Arial" panose="020B0604020202020204" pitchFamily="34" charset="0"/>
              </a:rPr>
              <a:t>’</a:t>
            </a:r>
            <a:endParaRPr lang="en-US" sz="3000" b="1" baseline="30000" dirty="0">
              <a:solidFill>
                <a:srgbClr val="F0822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68D2B5D-3ABB-3940-83CD-EF660D3E3A54}"/>
              </a:ext>
            </a:extLst>
          </p:cNvPr>
          <p:cNvSpPr/>
          <p:nvPr/>
        </p:nvSpPr>
        <p:spPr>
          <a:xfrm>
            <a:off x="567488" y="4125708"/>
            <a:ext cx="11057021" cy="1883853"/>
          </a:xfrm>
          <a:prstGeom prst="rect">
            <a:avLst/>
          </a:prstGeom>
          <a:solidFill>
            <a:srgbClr val="F08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id="{DC764858-CC08-6841-80C8-B20FE808D159}"/>
              </a:ext>
            </a:extLst>
          </p:cNvPr>
          <p:cNvSpPr txBox="1"/>
          <p:nvPr/>
        </p:nvSpPr>
        <p:spPr>
          <a:xfrm>
            <a:off x="738457" y="4151857"/>
            <a:ext cx="10715085" cy="1673343"/>
          </a:xfrm>
          <a:prstGeom prst="rect">
            <a:avLst/>
          </a:prstGeom>
          <a:noFill/>
        </p:spPr>
        <p:txBody>
          <a:bodyPr wrap="square" rtlCol="0">
            <a:spAutoFit/>
          </a:bodyPr>
          <a:lstStyle/>
          <a:p>
            <a:pPr>
              <a:lnSpc>
                <a:spcPct val="150000"/>
              </a:lnSpc>
            </a:pPr>
            <a:r>
              <a:rPr lang="en-US" sz="1400" b="1" dirty="0">
                <a:solidFill>
                  <a:schemeClr val="bg1"/>
                </a:solidFill>
                <a:latin typeface="Arial" panose="020B0604020202020204" pitchFamily="34" charset="0"/>
              </a:rPr>
              <a:t>Conclusion: </a:t>
            </a:r>
            <a:r>
              <a:rPr lang="en-US" sz="1400" dirty="0">
                <a:solidFill>
                  <a:schemeClr val="bg1"/>
                </a:solidFill>
                <a:latin typeface="Arial" panose="020B0604020202020204" pitchFamily="34" charset="0"/>
              </a:rPr>
              <a:t>The company</a:t>
            </a:r>
            <a:r>
              <a:rPr lang="en-US" sz="1400" dirty="0"/>
              <a:t> </a:t>
            </a:r>
            <a:r>
              <a:rPr lang="en-US" sz="1400" dirty="0">
                <a:solidFill>
                  <a:schemeClr val="bg1"/>
                </a:solidFill>
                <a:latin typeface="Arial" panose="020B0604020202020204" pitchFamily="34" charset="0"/>
              </a:rPr>
              <a:t>that proposed</a:t>
            </a:r>
            <a:r>
              <a:rPr lang="en-US" sz="1400" dirty="0"/>
              <a:t> </a:t>
            </a:r>
            <a:r>
              <a:rPr lang="en-US" sz="1400" dirty="0">
                <a:solidFill>
                  <a:schemeClr val="bg1"/>
                </a:solidFill>
                <a:latin typeface="Arial" panose="020B0604020202020204" pitchFamily="34" charset="0"/>
              </a:rPr>
              <a:t>the highest</a:t>
            </a:r>
            <a:r>
              <a:rPr lang="en-US" sz="1400" dirty="0"/>
              <a:t> </a:t>
            </a:r>
            <a:r>
              <a:rPr lang="en-US" sz="1400" dirty="0">
                <a:solidFill>
                  <a:schemeClr val="bg1"/>
                </a:solidFill>
                <a:latin typeface="Arial" panose="020B0604020202020204" pitchFamily="34" charset="0"/>
              </a:rPr>
              <a:t>unit price</a:t>
            </a:r>
            <a:r>
              <a:rPr lang="en-US" sz="1400" dirty="0"/>
              <a:t> </a:t>
            </a:r>
            <a:r>
              <a:rPr lang="en-US" sz="1400" dirty="0">
                <a:solidFill>
                  <a:schemeClr val="bg1"/>
                </a:solidFill>
                <a:latin typeface="Arial" panose="020B0604020202020204" pitchFamily="34" charset="0"/>
              </a:rPr>
              <a:t>but</a:t>
            </a:r>
            <a:r>
              <a:rPr lang="en-US" sz="1400" dirty="0"/>
              <a:t> </a:t>
            </a:r>
            <a:r>
              <a:rPr lang="en-US" sz="1400" dirty="0">
                <a:solidFill>
                  <a:schemeClr val="bg1"/>
                </a:solidFill>
                <a:latin typeface="Arial" panose="020B0604020202020204" pitchFamily="34" charset="0"/>
              </a:rPr>
              <a:t>clinically proved</a:t>
            </a:r>
            <a:r>
              <a:rPr lang="en-US" sz="1400" dirty="0"/>
              <a:t> </a:t>
            </a:r>
            <a:r>
              <a:rPr lang="en-US" sz="1400" dirty="0">
                <a:solidFill>
                  <a:schemeClr val="bg1"/>
                </a:solidFill>
                <a:latin typeface="Arial" panose="020B0604020202020204" pitchFamily="34" charset="0"/>
              </a:rPr>
              <a:t>that</a:t>
            </a:r>
            <a:r>
              <a:rPr lang="en-US" sz="1400" dirty="0"/>
              <a:t> </a:t>
            </a:r>
            <a:r>
              <a:rPr lang="en-US" sz="1400" dirty="0">
                <a:solidFill>
                  <a:schemeClr val="bg1"/>
                </a:solidFill>
                <a:latin typeface="Arial" panose="020B0604020202020204" pitchFamily="34" charset="0"/>
              </a:rPr>
              <a:t>it had reduced</a:t>
            </a:r>
            <a:r>
              <a:rPr lang="en-US" sz="1400" dirty="0"/>
              <a:t> </a:t>
            </a:r>
            <a:r>
              <a:rPr lang="en-US" sz="1400" dirty="0">
                <a:solidFill>
                  <a:schemeClr val="bg1"/>
                </a:solidFill>
                <a:latin typeface="Arial" panose="020B0604020202020204" pitchFamily="34" charset="0"/>
              </a:rPr>
              <a:t>the</a:t>
            </a:r>
            <a:r>
              <a:rPr lang="en-US" sz="1400" dirty="0"/>
              <a:t> </a:t>
            </a:r>
            <a:r>
              <a:rPr lang="en-US" sz="1400" dirty="0">
                <a:solidFill>
                  <a:schemeClr val="bg1"/>
                </a:solidFill>
                <a:latin typeface="Arial" panose="020B0604020202020204" pitchFamily="34" charset="0"/>
              </a:rPr>
              <a:t>total cost of</a:t>
            </a:r>
            <a:r>
              <a:rPr lang="en-US" sz="1400" dirty="0"/>
              <a:t> </a:t>
            </a:r>
            <a:r>
              <a:rPr lang="en-US" sz="1400" dirty="0">
                <a:solidFill>
                  <a:schemeClr val="bg1"/>
                </a:solidFill>
                <a:latin typeface="Arial" panose="020B0604020202020204" pitchFamily="34" charset="0"/>
              </a:rPr>
              <a:t>treatment</a:t>
            </a:r>
            <a:endParaRPr lang="en-US" sz="1400" dirty="0">
              <a:solidFill>
                <a:schemeClr val="bg1"/>
              </a:solidFill>
              <a:latin typeface="Arial" panose="020B0604020202020204" pitchFamily="34" charset="0"/>
              <a:cs typeface="Arial" panose="020B0604020202020204" pitchFamily="34" charset="0"/>
            </a:endParaRPr>
          </a:p>
          <a:p>
            <a:pPr>
              <a:lnSpc>
                <a:spcPct val="150000"/>
              </a:lnSpc>
            </a:pPr>
            <a:r>
              <a:rPr lang="en-US" sz="1400" dirty="0">
                <a:solidFill>
                  <a:schemeClr val="bg1"/>
                </a:solidFill>
                <a:latin typeface="Arial" panose="020B0604020202020204" pitchFamily="34" charset="0"/>
              </a:rPr>
              <a:t>was awarded</a:t>
            </a:r>
            <a:r>
              <a:rPr lang="en-US" sz="1400" dirty="0"/>
              <a:t> </a:t>
            </a:r>
            <a:r>
              <a:rPr lang="en-US" sz="1400" dirty="0">
                <a:solidFill>
                  <a:schemeClr val="bg1"/>
                </a:solidFill>
                <a:latin typeface="Arial" panose="020B0604020202020204" pitchFamily="34" charset="0"/>
              </a:rPr>
              <a:t>the contract. Potential</a:t>
            </a:r>
            <a:r>
              <a:rPr lang="en-US" sz="1400" dirty="0"/>
              <a:t> </a:t>
            </a:r>
            <a:r>
              <a:rPr lang="en-US" sz="1400" dirty="0">
                <a:solidFill>
                  <a:schemeClr val="bg1"/>
                </a:solidFill>
                <a:latin typeface="Arial" panose="020B0604020202020204" pitchFamily="34" charset="0"/>
              </a:rPr>
              <a:t>benefits:</a:t>
            </a:r>
          </a:p>
          <a:p>
            <a:pPr marL="285750" indent="-285750">
              <a:lnSpc>
                <a:spcPct val="150000"/>
              </a:lnSpc>
              <a:buBlip>
                <a:blip r:embed="rId3"/>
              </a:buBlip>
            </a:pPr>
            <a:r>
              <a:rPr lang="en-US" sz="1400" dirty="0">
                <a:solidFill>
                  <a:schemeClr val="bg1"/>
                </a:solidFill>
                <a:latin typeface="Arial" panose="020B0604020202020204" pitchFamily="34" charset="0"/>
              </a:rPr>
              <a:t>Physicians/nurses</a:t>
            </a:r>
            <a:r>
              <a:rPr lang="en-US" sz="1400" dirty="0"/>
              <a:t> </a:t>
            </a:r>
            <a:r>
              <a:rPr lang="en-US" sz="1400" dirty="0">
                <a:solidFill>
                  <a:schemeClr val="bg1"/>
                </a:solidFill>
                <a:latin typeface="Arial" panose="020B0604020202020204" pitchFamily="34" charset="0"/>
              </a:rPr>
              <a:t>are</a:t>
            </a:r>
            <a:r>
              <a:rPr lang="en-US" sz="1400" dirty="0"/>
              <a:t> </a:t>
            </a:r>
            <a:r>
              <a:rPr lang="en-US" sz="1400" dirty="0">
                <a:solidFill>
                  <a:schemeClr val="bg1"/>
                </a:solidFill>
                <a:latin typeface="Arial" panose="020B0604020202020204" pitchFamily="34" charset="0"/>
              </a:rPr>
              <a:t>able to</a:t>
            </a:r>
            <a:r>
              <a:rPr lang="en-US" sz="1400" dirty="0"/>
              <a:t> </a:t>
            </a:r>
            <a:r>
              <a:rPr lang="en-US" sz="1400" dirty="0">
                <a:solidFill>
                  <a:schemeClr val="bg1"/>
                </a:solidFill>
                <a:latin typeface="Arial" panose="020B0604020202020204" pitchFamily="34" charset="0"/>
              </a:rPr>
              <a:t>make applications</a:t>
            </a:r>
            <a:r>
              <a:rPr lang="en-US" sz="1400" dirty="0"/>
              <a:t> </a:t>
            </a:r>
            <a:r>
              <a:rPr lang="en-US" sz="1400" dirty="0">
                <a:solidFill>
                  <a:schemeClr val="bg1"/>
                </a:solidFill>
                <a:latin typeface="Arial" panose="020B0604020202020204" pitchFamily="34" charset="0"/>
              </a:rPr>
              <a:t>faster</a:t>
            </a:r>
            <a:r>
              <a:rPr lang="en-US" sz="1400" dirty="0"/>
              <a:t> </a:t>
            </a:r>
            <a:r>
              <a:rPr lang="en-US" sz="1400" dirty="0">
                <a:solidFill>
                  <a:schemeClr val="bg1"/>
                </a:solidFill>
                <a:latin typeface="Arial" panose="020B0604020202020204" pitchFamily="34" charset="0"/>
              </a:rPr>
              <a:t>and</a:t>
            </a:r>
            <a:r>
              <a:rPr lang="en-US" sz="1400" dirty="0"/>
              <a:t> </a:t>
            </a:r>
            <a:r>
              <a:rPr lang="en-US" sz="1400" dirty="0">
                <a:solidFill>
                  <a:schemeClr val="bg1"/>
                </a:solidFill>
                <a:latin typeface="Arial" panose="020B0604020202020204" pitchFamily="34" charset="0"/>
              </a:rPr>
              <a:t>more accurately</a:t>
            </a:r>
            <a:endParaRPr lang="en-US" sz="1400" dirty="0">
              <a:solidFill>
                <a:schemeClr val="bg1"/>
              </a:solidFill>
              <a:latin typeface="Arial" panose="020B0604020202020204" pitchFamily="34" charset="0"/>
              <a:cs typeface="Arial" panose="020B0604020202020204" pitchFamily="34" charset="0"/>
            </a:endParaRPr>
          </a:p>
          <a:p>
            <a:pPr marL="285750" indent="-285750">
              <a:lnSpc>
                <a:spcPct val="150000"/>
              </a:lnSpc>
              <a:buBlip>
                <a:blip r:embed="rId3"/>
              </a:buBlip>
            </a:pPr>
            <a:r>
              <a:rPr lang="en-US" sz="1400" dirty="0">
                <a:solidFill>
                  <a:schemeClr val="bg1"/>
                </a:solidFill>
                <a:latin typeface="Arial" panose="020B0604020202020204" pitchFamily="34" charset="0"/>
              </a:rPr>
              <a:t>Need</a:t>
            </a:r>
            <a:r>
              <a:rPr lang="en-US" sz="1400" dirty="0"/>
              <a:t> </a:t>
            </a:r>
            <a:r>
              <a:rPr lang="en-US" sz="1400" dirty="0">
                <a:solidFill>
                  <a:schemeClr val="bg1"/>
                </a:solidFill>
                <a:latin typeface="Arial" panose="020B0604020202020204" pitchFamily="34" charset="0"/>
              </a:rPr>
              <a:t>to</a:t>
            </a:r>
            <a:r>
              <a:rPr lang="en-US" sz="1400" dirty="0"/>
              <a:t> </a:t>
            </a:r>
            <a:r>
              <a:rPr lang="en-US" sz="1400" dirty="0">
                <a:solidFill>
                  <a:schemeClr val="bg1"/>
                </a:solidFill>
                <a:latin typeface="Arial" panose="020B0604020202020204" pitchFamily="34" charset="0"/>
              </a:rPr>
              <a:t>apply</a:t>
            </a:r>
            <a:r>
              <a:rPr lang="en-US" sz="1400" dirty="0"/>
              <a:t> </a:t>
            </a:r>
            <a:r>
              <a:rPr lang="en-US" sz="1400" dirty="0">
                <a:solidFill>
                  <a:schemeClr val="bg1"/>
                </a:solidFill>
                <a:latin typeface="Arial" panose="020B0604020202020204" pitchFamily="34" charset="0"/>
              </a:rPr>
              <a:t>fewer</a:t>
            </a:r>
            <a:r>
              <a:rPr lang="en-US" sz="1400" dirty="0"/>
              <a:t> </a:t>
            </a:r>
            <a:r>
              <a:rPr lang="en-US" sz="1400" dirty="0">
                <a:solidFill>
                  <a:schemeClr val="bg1"/>
                </a:solidFill>
                <a:latin typeface="Arial" panose="020B0604020202020204" pitchFamily="34" charset="0"/>
              </a:rPr>
              <a:t>wound</a:t>
            </a:r>
            <a:r>
              <a:rPr lang="en-US" sz="1400" dirty="0"/>
              <a:t> </a:t>
            </a:r>
            <a:r>
              <a:rPr lang="en-US" sz="1400" dirty="0">
                <a:solidFill>
                  <a:schemeClr val="bg1"/>
                </a:solidFill>
                <a:latin typeface="Arial" panose="020B0604020202020204" pitchFamily="34" charset="0"/>
              </a:rPr>
              <a:t>care</a:t>
            </a:r>
            <a:r>
              <a:rPr lang="en-US" sz="1400" dirty="0"/>
              <a:t> </a:t>
            </a:r>
            <a:r>
              <a:rPr lang="en-US" sz="1400" dirty="0">
                <a:solidFill>
                  <a:schemeClr val="bg1"/>
                </a:solidFill>
                <a:latin typeface="Arial" panose="020B0604020202020204" pitchFamily="34" charset="0"/>
              </a:rPr>
              <a:t>products</a:t>
            </a:r>
            <a:r>
              <a:rPr lang="en-US" sz="1400" dirty="0"/>
              <a:t> </a:t>
            </a:r>
          </a:p>
          <a:p>
            <a:pPr marL="285750" indent="-285750">
              <a:lnSpc>
                <a:spcPct val="150000"/>
              </a:lnSpc>
              <a:buBlip>
                <a:blip r:embed="rId3"/>
              </a:buBlip>
            </a:pPr>
            <a:r>
              <a:rPr lang="en-US" sz="1400" dirty="0">
                <a:solidFill>
                  <a:schemeClr val="bg1"/>
                </a:solidFill>
                <a:latin typeface="Arial" panose="020B0604020202020204" pitchFamily="34" charset="0"/>
              </a:rPr>
              <a:t>Less</a:t>
            </a:r>
            <a:r>
              <a:rPr lang="en-US" sz="1400" dirty="0"/>
              <a:t> </a:t>
            </a:r>
            <a:r>
              <a:rPr lang="en-US" sz="1400" dirty="0">
                <a:solidFill>
                  <a:schemeClr val="bg1"/>
                </a:solidFill>
                <a:latin typeface="Arial" panose="020B0604020202020204" pitchFamily="34" charset="0"/>
              </a:rPr>
              <a:t>complications</a:t>
            </a:r>
            <a:endParaRPr lang="en-US" sz="14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C7DE430-5927-F64D-8674-6AAB843DD19A}"/>
              </a:ext>
            </a:extLst>
          </p:cNvPr>
          <p:cNvSpPr txBox="1"/>
          <p:nvPr/>
        </p:nvSpPr>
        <p:spPr>
          <a:xfrm>
            <a:off x="567488" y="1778564"/>
            <a:ext cx="9057775" cy="1991507"/>
          </a:xfrm>
          <a:prstGeom prst="rect">
            <a:avLst/>
          </a:prstGeom>
          <a:noFill/>
        </p:spPr>
        <p:txBody>
          <a:bodyPr wrap="square" rtlCol="0">
            <a:spAutoFit/>
          </a:bodyPr>
          <a:lstStyle/>
          <a:p>
            <a:pPr>
              <a:lnSpc>
                <a:spcPct val="150000"/>
              </a:lnSpc>
            </a:pPr>
            <a:r>
              <a:rPr lang="en-US" sz="3600" dirty="0">
                <a:solidFill>
                  <a:srgbClr val="0767B2"/>
                </a:solidFill>
                <a:latin typeface="Arial" panose="020B0604020202020204" pitchFamily="34" charset="0"/>
              </a:rPr>
              <a:t>Wound Care</a:t>
            </a:r>
            <a:endParaRPr lang="en-US" sz="3600" dirty="0">
              <a:solidFill>
                <a:srgbClr val="0767B2"/>
              </a:solidFill>
              <a:latin typeface="Arial" panose="020B0604020202020204" pitchFamily="34" charset="0"/>
              <a:cs typeface="Arial" panose="020B0604020202020204" pitchFamily="34" charset="0"/>
            </a:endParaRPr>
          </a:p>
          <a:p>
            <a:pPr>
              <a:lnSpc>
                <a:spcPct val="150000"/>
              </a:lnSpc>
            </a:pPr>
            <a:r>
              <a:rPr lang="en-US" sz="1600" dirty="0">
                <a:solidFill>
                  <a:srgbClr val="0767B2"/>
                </a:solidFill>
                <a:latin typeface="Arial" panose="020B0604020202020204" pitchFamily="34" charset="0"/>
              </a:rPr>
              <a:t>In a</a:t>
            </a:r>
            <a:r>
              <a:rPr lang="en-US" sz="1600" dirty="0"/>
              <a:t> </a:t>
            </a:r>
            <a:r>
              <a:rPr lang="en-US" sz="1600" dirty="0">
                <a:solidFill>
                  <a:srgbClr val="0767B2"/>
                </a:solidFill>
                <a:latin typeface="Arial" panose="020B0604020202020204" pitchFamily="34" charset="0"/>
              </a:rPr>
              <a:t>large</a:t>
            </a:r>
            <a:r>
              <a:rPr lang="en-US" sz="1600" dirty="0"/>
              <a:t> </a:t>
            </a:r>
            <a:r>
              <a:rPr lang="en-US" sz="1600" dirty="0">
                <a:solidFill>
                  <a:srgbClr val="0767B2"/>
                </a:solidFill>
                <a:latin typeface="Arial" panose="020B0604020202020204" pitchFamily="34" charset="0"/>
              </a:rPr>
              <a:t>tender</a:t>
            </a:r>
            <a:r>
              <a:rPr lang="en-US" sz="1600" dirty="0"/>
              <a:t> </a:t>
            </a:r>
            <a:r>
              <a:rPr lang="en-US" sz="1600" dirty="0">
                <a:solidFill>
                  <a:srgbClr val="0767B2"/>
                </a:solidFill>
                <a:latin typeface="Arial" panose="020B0604020202020204" pitchFamily="34" charset="0"/>
              </a:rPr>
              <a:t>worth </a:t>
            </a:r>
            <a:r>
              <a:rPr lang="en-US" sz="1600" b="1" dirty="0">
                <a:solidFill>
                  <a:srgbClr val="0767B2"/>
                </a:solidFill>
                <a:latin typeface="Arial" panose="020B0604020202020204" pitchFamily="34" charset="0"/>
              </a:rPr>
              <a:t>€9M</a:t>
            </a:r>
            <a:r>
              <a:rPr lang="en-US" sz="1600" dirty="0">
                <a:solidFill>
                  <a:srgbClr val="0767B2"/>
                </a:solidFill>
                <a:latin typeface="Arial" panose="020B0604020202020204" pitchFamily="34" charset="0"/>
              </a:rPr>
              <a:t>,</a:t>
            </a:r>
            <a:r>
              <a:rPr lang="en-US" sz="1600" dirty="0"/>
              <a:t> </a:t>
            </a:r>
            <a:r>
              <a:rPr lang="en-US" sz="1600" dirty="0">
                <a:solidFill>
                  <a:srgbClr val="0767B2"/>
                </a:solidFill>
                <a:latin typeface="Arial" panose="020B0604020202020204" pitchFamily="34" charset="0"/>
              </a:rPr>
              <a:t>suppliers</a:t>
            </a:r>
            <a:r>
              <a:rPr lang="en-US" sz="1600" dirty="0"/>
              <a:t> </a:t>
            </a:r>
            <a:r>
              <a:rPr lang="en-US" sz="1600" dirty="0">
                <a:solidFill>
                  <a:srgbClr val="0767B2"/>
                </a:solidFill>
                <a:latin typeface="Arial" panose="020B0604020202020204" pitchFamily="34" charset="0"/>
              </a:rPr>
              <a:t>were asked to</a:t>
            </a:r>
            <a:endParaRPr lang="en-US" sz="1600" dirty="0">
              <a:solidFill>
                <a:srgbClr val="0767B2"/>
              </a:solidFill>
              <a:latin typeface="Arial" panose="020B0604020202020204" pitchFamily="34" charset="0"/>
              <a:cs typeface="Arial" panose="020B0604020202020204" pitchFamily="34" charset="0"/>
            </a:endParaRPr>
          </a:p>
          <a:p>
            <a:pPr>
              <a:lnSpc>
                <a:spcPct val="150000"/>
              </a:lnSpc>
            </a:pPr>
            <a:r>
              <a:rPr lang="en-US" sz="1600" dirty="0">
                <a:solidFill>
                  <a:srgbClr val="0767B2"/>
                </a:solidFill>
                <a:latin typeface="Arial" panose="020B0604020202020204" pitchFamily="34" charset="0"/>
              </a:rPr>
              <a:t>submit</a:t>
            </a:r>
            <a:r>
              <a:rPr lang="en-US" sz="1600" dirty="0"/>
              <a:t> </a:t>
            </a:r>
            <a:r>
              <a:rPr lang="en-US" sz="1600" dirty="0">
                <a:solidFill>
                  <a:srgbClr val="0767B2"/>
                </a:solidFill>
                <a:latin typeface="Arial" panose="020B0604020202020204" pitchFamily="34" charset="0"/>
              </a:rPr>
              <a:t>the total</a:t>
            </a:r>
            <a:r>
              <a:rPr lang="en-US" sz="1600" dirty="0"/>
              <a:t> </a:t>
            </a:r>
            <a:r>
              <a:rPr lang="en-US" sz="1600" dirty="0">
                <a:solidFill>
                  <a:srgbClr val="0767B2"/>
                </a:solidFill>
                <a:latin typeface="Arial" panose="020B0604020202020204" pitchFamily="34" charset="0"/>
              </a:rPr>
              <a:t>cost of</a:t>
            </a:r>
            <a:r>
              <a:rPr lang="en-US" sz="1600" dirty="0"/>
              <a:t> </a:t>
            </a:r>
            <a:r>
              <a:rPr lang="en-US" sz="1600" dirty="0">
                <a:solidFill>
                  <a:srgbClr val="0767B2"/>
                </a:solidFill>
                <a:latin typeface="Arial" panose="020B0604020202020204" pitchFamily="34" charset="0"/>
              </a:rPr>
              <a:t>treatment</a:t>
            </a:r>
            <a:r>
              <a:rPr lang="en-US" sz="1600" dirty="0"/>
              <a:t>–</a:t>
            </a:r>
            <a:r>
              <a:rPr lang="en-US" sz="1600" dirty="0">
                <a:solidFill>
                  <a:srgbClr val="0767B2"/>
                </a:solidFill>
                <a:latin typeface="Arial" panose="020B0604020202020204" pitchFamily="34" charset="0"/>
              </a:rPr>
              <a:t>including the time</a:t>
            </a:r>
            <a:r>
              <a:rPr lang="en-US" sz="1600" dirty="0"/>
              <a:t> </a:t>
            </a:r>
            <a:r>
              <a:rPr lang="en-US" sz="1600" dirty="0">
                <a:solidFill>
                  <a:srgbClr val="0767B2"/>
                </a:solidFill>
                <a:latin typeface="Arial" panose="020B0604020202020204" pitchFamily="34" charset="0"/>
              </a:rPr>
              <a:t>spent</a:t>
            </a:r>
            <a:endParaRPr lang="en-US" sz="1600" dirty="0">
              <a:solidFill>
                <a:srgbClr val="0767B2"/>
              </a:solidFill>
              <a:latin typeface="Arial" panose="020B0604020202020204" pitchFamily="34" charset="0"/>
              <a:cs typeface="Arial" panose="020B0604020202020204" pitchFamily="34" charset="0"/>
            </a:endParaRPr>
          </a:p>
          <a:p>
            <a:pPr>
              <a:lnSpc>
                <a:spcPct val="150000"/>
              </a:lnSpc>
            </a:pPr>
            <a:r>
              <a:rPr lang="en-US" sz="1600" dirty="0">
                <a:solidFill>
                  <a:srgbClr val="0767B2"/>
                </a:solidFill>
                <a:latin typeface="Arial" panose="020B0604020202020204" pitchFamily="34" charset="0"/>
              </a:rPr>
              <a:t>by the hospital staff</a:t>
            </a:r>
            <a:r>
              <a:rPr lang="en-US" sz="1600" dirty="0"/>
              <a:t> </a:t>
            </a:r>
            <a:r>
              <a:rPr lang="en-US" sz="1600" dirty="0">
                <a:solidFill>
                  <a:srgbClr val="0767B2"/>
                </a:solidFill>
                <a:latin typeface="Arial" panose="020B0604020202020204" pitchFamily="34" charset="0"/>
              </a:rPr>
              <a:t>for the procedure</a:t>
            </a:r>
            <a:r>
              <a:rPr lang="en-US" sz="1600" dirty="0"/>
              <a:t>–</a:t>
            </a:r>
            <a:r>
              <a:rPr lang="en-US" sz="1600" dirty="0">
                <a:solidFill>
                  <a:srgbClr val="0767B2"/>
                </a:solidFill>
                <a:latin typeface="Arial" panose="020B0604020202020204" pitchFamily="34" charset="0"/>
              </a:rPr>
              <a:t>on the</a:t>
            </a:r>
            <a:r>
              <a:rPr lang="en-US" sz="1600" dirty="0"/>
              <a:t> </a:t>
            </a:r>
            <a:r>
              <a:rPr lang="en-US" sz="1600" dirty="0">
                <a:solidFill>
                  <a:srgbClr val="0767B2"/>
                </a:solidFill>
                <a:latin typeface="Arial" panose="020B0604020202020204" pitchFamily="34" charset="0"/>
              </a:rPr>
              <a:t>basis of</a:t>
            </a:r>
            <a:r>
              <a:rPr lang="en-US" sz="1600" dirty="0"/>
              <a:t> </a:t>
            </a:r>
            <a:r>
              <a:rPr lang="en-US" sz="1600" dirty="0">
                <a:solidFill>
                  <a:srgbClr val="0767B2"/>
                </a:solidFill>
                <a:latin typeface="Arial" panose="020B0604020202020204" pitchFamily="34" charset="0"/>
              </a:rPr>
              <a:t>3 different</a:t>
            </a:r>
            <a:r>
              <a:rPr lang="en-US" sz="1600" dirty="0"/>
              <a:t> </a:t>
            </a:r>
            <a:r>
              <a:rPr lang="en-US" sz="1600" dirty="0">
                <a:solidFill>
                  <a:srgbClr val="0767B2"/>
                </a:solidFill>
                <a:latin typeface="Arial" panose="020B0604020202020204" pitchFamily="34" charset="0"/>
              </a:rPr>
              <a:t>hypothetical</a:t>
            </a:r>
            <a:r>
              <a:rPr lang="en-US" sz="1600" dirty="0"/>
              <a:t> </a:t>
            </a:r>
            <a:r>
              <a:rPr lang="en-US" sz="1600" dirty="0">
                <a:solidFill>
                  <a:srgbClr val="0767B2"/>
                </a:solidFill>
                <a:latin typeface="Arial" panose="020B0604020202020204" pitchFamily="34" charset="0"/>
              </a:rPr>
              <a:t>patient</a:t>
            </a:r>
            <a:r>
              <a:rPr lang="en-US" sz="1600" dirty="0"/>
              <a:t> </a:t>
            </a:r>
            <a:r>
              <a:rPr lang="en-US" sz="1600" dirty="0">
                <a:solidFill>
                  <a:srgbClr val="0767B2"/>
                </a:solidFill>
                <a:latin typeface="Arial" panose="020B0604020202020204" pitchFamily="34" charset="0"/>
              </a:rPr>
              <a:t>situations.</a:t>
            </a:r>
            <a:endParaRPr lang="en-US" sz="1600" dirty="0">
              <a:solidFill>
                <a:srgbClr val="0767B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8264847-B7F0-5446-96DB-AD72663EFBCC}"/>
              </a:ext>
            </a:extLst>
          </p:cNvPr>
          <p:cNvPicPr>
            <a:picLocks noChangeAspect="1"/>
          </p:cNvPicPr>
          <p:nvPr/>
        </p:nvPicPr>
        <p:blipFill>
          <a:blip r:embed="rId4"/>
          <a:stretch>
            <a:fillRect/>
          </a:stretch>
        </p:blipFill>
        <p:spPr>
          <a:xfrm>
            <a:off x="7328766" y="-68389"/>
            <a:ext cx="5021648" cy="3840920"/>
          </a:xfrm>
          <a:prstGeom prst="rect">
            <a:avLst/>
          </a:prstGeom>
        </p:spPr>
      </p:pic>
    </p:spTree>
    <p:extLst>
      <p:ext uri="{BB962C8B-B14F-4D97-AF65-F5344CB8AC3E}">
        <p14:creationId xmlns:p14="http://schemas.microsoft.com/office/powerpoint/2010/main" val="2194858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2779A-81F0-474E-952D-AD6CF6519F2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E9BD8B-E6B7-ED46-9697-22E4EAA69941}"/>
              </a:ext>
            </a:extLst>
          </p:cNvPr>
          <p:cNvSpPr txBox="1"/>
          <p:nvPr/>
        </p:nvSpPr>
        <p:spPr>
          <a:xfrm>
            <a:off x="409074" y="836408"/>
            <a:ext cx="7856621" cy="1015663"/>
          </a:xfrm>
          <a:prstGeom prst="rect">
            <a:avLst/>
          </a:prstGeom>
          <a:noFill/>
        </p:spPr>
        <p:txBody>
          <a:bodyPr wrap="square" rtlCol="0">
            <a:spAutoFit/>
          </a:bodyPr>
          <a:lstStyle/>
          <a:p>
            <a:r>
              <a:rPr lang="en-US" sz="3000" b="1" dirty="0">
                <a:solidFill>
                  <a:srgbClr val="F08221"/>
                </a:solidFill>
                <a:latin typeface="Arial" panose="020B0604020202020204" pitchFamily="34" charset="0"/>
              </a:rPr>
              <a:t>Inclusion of</a:t>
            </a:r>
            <a:r>
              <a:rPr lang="en-US"/>
              <a:t> </a:t>
            </a:r>
            <a:r>
              <a:rPr lang="en-US" sz="3000" b="1" dirty="0">
                <a:solidFill>
                  <a:srgbClr val="F08221"/>
                </a:solidFill>
                <a:latin typeface="Arial" panose="020B0604020202020204" pitchFamily="34" charset="0"/>
              </a:rPr>
              <a:t>Stakeholders</a:t>
            </a:r>
            <a:r>
              <a:rPr lang="en-US"/>
              <a:t> </a:t>
            </a:r>
            <a:r>
              <a:rPr lang="en-US" sz="3000" b="1" dirty="0">
                <a:solidFill>
                  <a:srgbClr val="F08221"/>
                </a:solidFill>
                <a:latin typeface="Arial" panose="020B0604020202020204" pitchFamily="34" charset="0"/>
              </a:rPr>
              <a:t>Through a</a:t>
            </a:r>
            <a:endParaRPr lang="en-US" sz="3000" b="1" dirty="0">
              <a:solidFill>
                <a:srgbClr val="F08221"/>
              </a:solidFill>
              <a:latin typeface="Arial" panose="020B0604020202020204" pitchFamily="34" charset="0"/>
              <a:cs typeface="Arial" panose="020B0604020202020204" pitchFamily="34" charset="0"/>
            </a:endParaRPr>
          </a:p>
          <a:p>
            <a:r>
              <a:rPr lang="en-US" sz="3000" b="1" dirty="0">
                <a:solidFill>
                  <a:srgbClr val="F08221"/>
                </a:solidFill>
                <a:latin typeface="Arial" panose="020B0604020202020204" pitchFamily="34" charset="0"/>
              </a:rPr>
              <a:t>Holistic Approach</a:t>
            </a:r>
            <a:endParaRPr lang="en-US" sz="3000" b="1" baseline="30000" dirty="0">
              <a:solidFill>
                <a:srgbClr val="F0822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45299D3-DC74-CD4D-A8C4-FA436E1086E5}"/>
              </a:ext>
            </a:extLst>
          </p:cNvPr>
          <p:cNvSpPr/>
          <p:nvPr/>
        </p:nvSpPr>
        <p:spPr>
          <a:xfrm>
            <a:off x="567488" y="4503486"/>
            <a:ext cx="11057021" cy="1506075"/>
          </a:xfrm>
          <a:prstGeom prst="rect">
            <a:avLst/>
          </a:prstGeom>
          <a:solidFill>
            <a:srgbClr val="F08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id="{88CD6085-6FB4-114B-837A-29C9E642FDCC}"/>
              </a:ext>
            </a:extLst>
          </p:cNvPr>
          <p:cNvSpPr txBox="1"/>
          <p:nvPr/>
        </p:nvSpPr>
        <p:spPr>
          <a:xfrm>
            <a:off x="738457" y="4503486"/>
            <a:ext cx="10715085" cy="1260345"/>
          </a:xfrm>
          <a:prstGeom prst="rect">
            <a:avLst/>
          </a:prstGeom>
          <a:noFill/>
        </p:spPr>
        <p:txBody>
          <a:bodyPr wrap="square" rtlCol="0">
            <a:spAutoFit/>
          </a:bodyPr>
          <a:lstStyle/>
          <a:p>
            <a:pPr>
              <a:lnSpc>
                <a:spcPct val="150000"/>
              </a:lnSpc>
            </a:pPr>
            <a:r>
              <a:rPr lang="en-US" sz="1300" b="1" dirty="0">
                <a:solidFill>
                  <a:schemeClr val="bg1"/>
                </a:solidFill>
                <a:latin typeface="Arial" panose="020B0604020202020204" pitchFamily="34" charset="0"/>
              </a:rPr>
              <a:t>Conclusion: </a:t>
            </a:r>
            <a:r>
              <a:rPr lang="en-US" sz="1300" dirty="0">
                <a:solidFill>
                  <a:schemeClr val="bg1"/>
                </a:solidFill>
                <a:latin typeface="Arial" panose="020B0604020202020204" pitchFamily="34" charset="0"/>
              </a:rPr>
              <a:t>The product</a:t>
            </a:r>
            <a:r>
              <a:rPr lang="en-US" sz="1300" dirty="0"/>
              <a:t> </a:t>
            </a:r>
            <a:r>
              <a:rPr lang="en-US" sz="1300" dirty="0">
                <a:solidFill>
                  <a:schemeClr val="bg1"/>
                </a:solidFill>
                <a:latin typeface="Arial" panose="020B0604020202020204" pitchFamily="34" charset="0"/>
              </a:rPr>
              <a:t>that did not submit</a:t>
            </a:r>
            <a:r>
              <a:rPr lang="en-US" sz="1300" dirty="0"/>
              <a:t> </a:t>
            </a:r>
            <a:r>
              <a:rPr lang="en-US" sz="1300" dirty="0">
                <a:solidFill>
                  <a:schemeClr val="bg1"/>
                </a:solidFill>
                <a:latin typeface="Arial" panose="020B0604020202020204" pitchFamily="34" charset="0"/>
              </a:rPr>
              <a:t>the lowest bid,</a:t>
            </a:r>
            <a:r>
              <a:rPr lang="en-US" sz="1300" dirty="0"/>
              <a:t> </a:t>
            </a:r>
            <a:r>
              <a:rPr lang="en-US" sz="1300" dirty="0">
                <a:solidFill>
                  <a:schemeClr val="bg1"/>
                </a:solidFill>
                <a:latin typeface="Arial" panose="020B0604020202020204" pitchFamily="34" charset="0"/>
              </a:rPr>
              <a:t>but met the surgeon’s needs</a:t>
            </a:r>
            <a:r>
              <a:rPr lang="en-US" sz="1300" dirty="0"/>
              <a:t> </a:t>
            </a:r>
            <a:r>
              <a:rPr lang="en-US" sz="1300" dirty="0">
                <a:solidFill>
                  <a:schemeClr val="bg1"/>
                </a:solidFill>
                <a:latin typeface="Arial" panose="020B0604020202020204" pitchFamily="34" charset="0"/>
              </a:rPr>
              <a:t>as a result of</a:t>
            </a:r>
            <a:r>
              <a:rPr lang="en-US" sz="1300" dirty="0"/>
              <a:t> </a:t>
            </a:r>
            <a:r>
              <a:rPr lang="en-US" sz="1300" dirty="0">
                <a:solidFill>
                  <a:schemeClr val="bg1"/>
                </a:solidFill>
                <a:latin typeface="Arial" panose="020B0604020202020204" pitchFamily="34" charset="0"/>
              </a:rPr>
              <a:t>the panel</a:t>
            </a:r>
            <a:r>
              <a:rPr lang="en-US" sz="1300" dirty="0"/>
              <a:t> </a:t>
            </a:r>
            <a:r>
              <a:rPr lang="en-US" sz="1300" dirty="0">
                <a:solidFill>
                  <a:schemeClr val="bg1"/>
                </a:solidFill>
                <a:latin typeface="Arial" panose="020B0604020202020204" pitchFamily="34" charset="0"/>
              </a:rPr>
              <a:t>was awarded</a:t>
            </a:r>
            <a:r>
              <a:rPr lang="en-US" sz="1300" dirty="0"/>
              <a:t> </a:t>
            </a:r>
            <a:r>
              <a:rPr lang="en-US" sz="1300" dirty="0">
                <a:solidFill>
                  <a:schemeClr val="bg1"/>
                </a:solidFill>
                <a:latin typeface="Arial" panose="020B0604020202020204" pitchFamily="34" charset="0"/>
              </a:rPr>
              <a:t>the</a:t>
            </a:r>
            <a:r>
              <a:rPr lang="en-US" sz="1300" dirty="0"/>
              <a:t> </a:t>
            </a:r>
            <a:r>
              <a:rPr lang="en-US" sz="1300" dirty="0">
                <a:solidFill>
                  <a:schemeClr val="bg1"/>
                </a:solidFill>
                <a:latin typeface="Arial" panose="020B0604020202020204" pitchFamily="34" charset="0"/>
              </a:rPr>
              <a:t>contract.</a:t>
            </a:r>
          </a:p>
          <a:p>
            <a:pPr>
              <a:lnSpc>
                <a:spcPct val="150000"/>
              </a:lnSpc>
            </a:pPr>
            <a:r>
              <a:rPr lang="en-US" sz="1300" dirty="0">
                <a:solidFill>
                  <a:schemeClr val="bg1"/>
                </a:solidFill>
                <a:latin typeface="Arial" panose="020B0604020202020204" pitchFamily="34" charset="0"/>
              </a:rPr>
              <a:t>Potential</a:t>
            </a:r>
            <a:r>
              <a:rPr lang="en-US" sz="1300" dirty="0"/>
              <a:t> </a:t>
            </a:r>
            <a:r>
              <a:rPr lang="en-US" sz="1300" dirty="0">
                <a:solidFill>
                  <a:schemeClr val="bg1"/>
                </a:solidFill>
                <a:latin typeface="Arial" panose="020B0604020202020204" pitchFamily="34" charset="0"/>
              </a:rPr>
              <a:t>benefits:</a:t>
            </a:r>
          </a:p>
          <a:p>
            <a:pPr marL="285750" indent="-285750">
              <a:lnSpc>
                <a:spcPct val="150000"/>
              </a:lnSpc>
              <a:buBlip>
                <a:blip r:embed="rId3"/>
              </a:buBlip>
            </a:pPr>
            <a:r>
              <a:rPr lang="en-US" sz="1300" dirty="0">
                <a:solidFill>
                  <a:schemeClr val="bg1"/>
                </a:solidFill>
                <a:latin typeface="Arial" panose="020B0604020202020204" pitchFamily="34" charset="0"/>
              </a:rPr>
              <a:t>Surgeons</a:t>
            </a:r>
            <a:r>
              <a:rPr lang="en-US" sz="1300" dirty="0"/>
              <a:t> </a:t>
            </a:r>
            <a:r>
              <a:rPr lang="en-US" sz="1300" dirty="0">
                <a:solidFill>
                  <a:schemeClr val="bg1"/>
                </a:solidFill>
                <a:latin typeface="Arial" panose="020B0604020202020204" pitchFamily="34" charset="0"/>
              </a:rPr>
              <a:t>are</a:t>
            </a:r>
            <a:r>
              <a:rPr lang="en-US" sz="1300" dirty="0"/>
              <a:t> </a:t>
            </a:r>
            <a:r>
              <a:rPr lang="en-US" sz="1300" dirty="0">
                <a:solidFill>
                  <a:schemeClr val="bg1"/>
                </a:solidFill>
                <a:latin typeface="Arial" panose="020B0604020202020204" pitchFamily="34" charset="0"/>
              </a:rPr>
              <a:t>able to</a:t>
            </a:r>
            <a:r>
              <a:rPr lang="en-US" sz="1300" dirty="0"/>
              <a:t> </a:t>
            </a:r>
            <a:r>
              <a:rPr lang="en-US" sz="1300" dirty="0">
                <a:solidFill>
                  <a:schemeClr val="bg1"/>
                </a:solidFill>
                <a:latin typeface="Arial" panose="020B0604020202020204" pitchFamily="34" charset="0"/>
              </a:rPr>
              <a:t>suture</a:t>
            </a:r>
            <a:r>
              <a:rPr lang="en-US" sz="1300" dirty="0"/>
              <a:t> </a:t>
            </a:r>
            <a:r>
              <a:rPr lang="en-US" sz="1300" dirty="0">
                <a:solidFill>
                  <a:schemeClr val="bg1"/>
                </a:solidFill>
                <a:latin typeface="Arial" panose="020B0604020202020204" pitchFamily="34" charset="0"/>
              </a:rPr>
              <a:t>faster</a:t>
            </a:r>
            <a:r>
              <a:rPr lang="en-US" sz="1300" dirty="0"/>
              <a:t> </a:t>
            </a:r>
            <a:r>
              <a:rPr lang="en-US" sz="1300" dirty="0">
                <a:solidFill>
                  <a:schemeClr val="bg1"/>
                </a:solidFill>
                <a:latin typeface="Arial" panose="020B0604020202020204" pitchFamily="34" charset="0"/>
              </a:rPr>
              <a:t>and</a:t>
            </a:r>
            <a:r>
              <a:rPr lang="en-US" sz="1300" dirty="0"/>
              <a:t> </a:t>
            </a:r>
            <a:r>
              <a:rPr lang="en-US" sz="1300" dirty="0">
                <a:solidFill>
                  <a:schemeClr val="bg1"/>
                </a:solidFill>
                <a:latin typeface="Arial" panose="020B0604020202020204" pitchFamily="34" charset="0"/>
              </a:rPr>
              <a:t>more accurately</a:t>
            </a:r>
            <a:endParaRPr lang="en-US" sz="1300" dirty="0">
              <a:solidFill>
                <a:schemeClr val="bg1"/>
              </a:solidFill>
              <a:latin typeface="Arial" panose="020B0604020202020204" pitchFamily="34" charset="0"/>
              <a:cs typeface="Arial" panose="020B0604020202020204" pitchFamily="34" charset="0"/>
            </a:endParaRPr>
          </a:p>
          <a:p>
            <a:pPr marL="285750" indent="-285750">
              <a:lnSpc>
                <a:spcPct val="150000"/>
              </a:lnSpc>
              <a:buBlip>
                <a:blip r:embed="rId3"/>
              </a:buBlip>
            </a:pPr>
            <a:r>
              <a:rPr lang="en-US" sz="1300" dirty="0">
                <a:solidFill>
                  <a:schemeClr val="bg1"/>
                </a:solidFill>
                <a:latin typeface="Arial" panose="020B0604020202020204" pitchFamily="34" charset="0"/>
              </a:rPr>
              <a:t>Less</a:t>
            </a:r>
            <a:r>
              <a:rPr lang="en-US" sz="1300" dirty="0"/>
              <a:t> </a:t>
            </a:r>
            <a:r>
              <a:rPr lang="en-US" sz="1300" dirty="0">
                <a:solidFill>
                  <a:schemeClr val="bg1"/>
                </a:solidFill>
                <a:latin typeface="Arial" panose="020B0604020202020204" pitchFamily="34" charset="0"/>
              </a:rPr>
              <a:t>infections,</a:t>
            </a:r>
            <a:r>
              <a:rPr lang="en-US" sz="1300" dirty="0"/>
              <a:t> </a:t>
            </a:r>
            <a:r>
              <a:rPr lang="en-US" sz="1300" dirty="0">
                <a:solidFill>
                  <a:schemeClr val="bg1"/>
                </a:solidFill>
                <a:latin typeface="Arial" panose="020B0604020202020204" pitchFamily="34" charset="0"/>
              </a:rPr>
              <a:t>complications</a:t>
            </a:r>
            <a:r>
              <a:rPr lang="en-US" sz="1300" dirty="0"/>
              <a:t> </a:t>
            </a:r>
            <a:r>
              <a:rPr lang="en-US" sz="1300" dirty="0">
                <a:solidFill>
                  <a:schemeClr val="bg1"/>
                </a:solidFill>
                <a:latin typeface="Arial" panose="020B0604020202020204" pitchFamily="34" charset="0"/>
              </a:rPr>
              <a:t>and</a:t>
            </a:r>
            <a:r>
              <a:rPr lang="en-US" sz="1300" dirty="0"/>
              <a:t> </a:t>
            </a:r>
            <a:r>
              <a:rPr lang="en-US" sz="1300" dirty="0">
                <a:solidFill>
                  <a:schemeClr val="bg1"/>
                </a:solidFill>
                <a:latin typeface="Arial" panose="020B0604020202020204" pitchFamily="34" charset="0"/>
              </a:rPr>
              <a:t>scars</a:t>
            </a:r>
            <a:endParaRPr lang="en-US" sz="13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D5FF8D1-B548-5240-AFFD-9FE6D5FAFF2A}"/>
              </a:ext>
            </a:extLst>
          </p:cNvPr>
          <p:cNvSpPr txBox="1"/>
          <p:nvPr/>
        </p:nvSpPr>
        <p:spPr>
          <a:xfrm>
            <a:off x="567488" y="1935458"/>
            <a:ext cx="9057775" cy="2360839"/>
          </a:xfrm>
          <a:prstGeom prst="rect">
            <a:avLst/>
          </a:prstGeom>
          <a:noFill/>
        </p:spPr>
        <p:txBody>
          <a:bodyPr wrap="square" rtlCol="0">
            <a:spAutoFit/>
          </a:bodyPr>
          <a:lstStyle/>
          <a:p>
            <a:pPr>
              <a:lnSpc>
                <a:spcPct val="150000"/>
              </a:lnSpc>
            </a:pPr>
            <a:r>
              <a:rPr lang="en-US" sz="3600" dirty="0">
                <a:solidFill>
                  <a:srgbClr val="0767B2"/>
                </a:solidFill>
                <a:latin typeface="Arial" panose="020B0604020202020204" pitchFamily="34" charset="0"/>
              </a:rPr>
              <a:t>Surgical</a:t>
            </a:r>
            <a:r>
              <a:rPr lang="en-US" sz="1600" dirty="0"/>
              <a:t> </a:t>
            </a:r>
            <a:r>
              <a:rPr lang="en-US" sz="3600" dirty="0">
                <a:solidFill>
                  <a:srgbClr val="0767B2"/>
                </a:solidFill>
                <a:latin typeface="Arial" panose="020B0604020202020204" pitchFamily="34" charset="0"/>
              </a:rPr>
              <a:t>Suture</a:t>
            </a:r>
            <a:endParaRPr lang="en-US" sz="3600" dirty="0">
              <a:solidFill>
                <a:srgbClr val="0767B2"/>
              </a:solidFill>
              <a:latin typeface="Arial" panose="020B0604020202020204" pitchFamily="34" charset="0"/>
              <a:cs typeface="Arial" panose="020B0604020202020204" pitchFamily="34" charset="0"/>
            </a:endParaRPr>
          </a:p>
          <a:p>
            <a:pPr>
              <a:lnSpc>
                <a:spcPct val="150000"/>
              </a:lnSpc>
            </a:pPr>
            <a:r>
              <a:rPr lang="en-US" sz="1600" dirty="0">
                <a:solidFill>
                  <a:srgbClr val="0767B2"/>
                </a:solidFill>
                <a:latin typeface="Arial" panose="020B0604020202020204" pitchFamily="34" charset="0"/>
              </a:rPr>
              <a:t>In addition to</a:t>
            </a:r>
            <a:r>
              <a:rPr lang="en-US" sz="1600" dirty="0"/>
              <a:t> </a:t>
            </a:r>
            <a:r>
              <a:rPr lang="en-US" sz="1600" dirty="0">
                <a:solidFill>
                  <a:srgbClr val="0767B2"/>
                </a:solidFill>
                <a:latin typeface="Arial" panose="020B0604020202020204" pitchFamily="34" charset="0"/>
              </a:rPr>
              <a:t>the minimum features,</a:t>
            </a:r>
            <a:r>
              <a:rPr lang="en-US" sz="1600" dirty="0"/>
              <a:t> </a:t>
            </a:r>
            <a:r>
              <a:rPr lang="en-US" sz="1600" dirty="0">
                <a:solidFill>
                  <a:srgbClr val="0767B2"/>
                </a:solidFill>
                <a:latin typeface="Arial" panose="020B0604020202020204" pitchFamily="34" charset="0"/>
              </a:rPr>
              <a:t>surgeon</a:t>
            </a:r>
            <a:r>
              <a:rPr lang="en-US" sz="1600" dirty="0"/>
              <a:t> </a:t>
            </a:r>
            <a:r>
              <a:rPr lang="en-US" sz="1600" dirty="0">
                <a:solidFill>
                  <a:srgbClr val="0767B2"/>
                </a:solidFill>
                <a:latin typeface="Arial" panose="020B0604020202020204" pitchFamily="34" charset="0"/>
              </a:rPr>
              <a:t>preferences</a:t>
            </a:r>
            <a:r>
              <a:rPr lang="en-US" sz="1600" dirty="0"/>
              <a:t> </a:t>
            </a:r>
            <a:r>
              <a:rPr lang="en-US" sz="1600" dirty="0">
                <a:solidFill>
                  <a:srgbClr val="0767B2"/>
                </a:solidFill>
                <a:latin typeface="Arial" panose="020B0604020202020204" pitchFamily="34" charset="0"/>
              </a:rPr>
              <a:t>such as</a:t>
            </a:r>
            <a:r>
              <a:rPr lang="en-US" sz="1600" dirty="0"/>
              <a:t> </a:t>
            </a:r>
            <a:r>
              <a:rPr lang="en-US" sz="1600" dirty="0">
                <a:solidFill>
                  <a:srgbClr val="0767B2"/>
                </a:solidFill>
                <a:latin typeface="Arial" panose="020B0604020202020204" pitchFamily="34" charset="0"/>
              </a:rPr>
              <a:t>grip</a:t>
            </a:r>
            <a:r>
              <a:rPr lang="en-US" sz="1600" dirty="0"/>
              <a:t> </a:t>
            </a:r>
            <a:r>
              <a:rPr lang="en-US" sz="1600" dirty="0">
                <a:solidFill>
                  <a:srgbClr val="0767B2"/>
                </a:solidFill>
                <a:latin typeface="Arial" panose="020B0604020202020204" pitchFamily="34" charset="0"/>
              </a:rPr>
              <a:t>and</a:t>
            </a:r>
            <a:r>
              <a:rPr lang="en-US" sz="1600" dirty="0"/>
              <a:t> </a:t>
            </a:r>
            <a:r>
              <a:rPr lang="en-US" sz="1600" dirty="0">
                <a:solidFill>
                  <a:srgbClr val="0767B2"/>
                </a:solidFill>
                <a:latin typeface="Arial" panose="020B0604020202020204" pitchFamily="34" charset="0"/>
              </a:rPr>
              <a:t>contact</a:t>
            </a:r>
            <a:endParaRPr lang="en-US" sz="1600" dirty="0">
              <a:solidFill>
                <a:srgbClr val="0767B2"/>
              </a:solidFill>
              <a:latin typeface="Arial" panose="020B0604020202020204" pitchFamily="34" charset="0"/>
              <a:cs typeface="Arial" panose="020B0604020202020204" pitchFamily="34" charset="0"/>
            </a:endParaRPr>
          </a:p>
          <a:p>
            <a:pPr>
              <a:lnSpc>
                <a:spcPct val="150000"/>
              </a:lnSpc>
            </a:pPr>
            <a:r>
              <a:rPr lang="en-US" sz="1600" dirty="0">
                <a:solidFill>
                  <a:srgbClr val="0767B2"/>
                </a:solidFill>
                <a:latin typeface="Arial" panose="020B0604020202020204" pitchFamily="34" charset="0"/>
              </a:rPr>
              <a:t>sensation</a:t>
            </a:r>
            <a:r>
              <a:rPr lang="en-US" sz="1600" dirty="0"/>
              <a:t> </a:t>
            </a:r>
            <a:r>
              <a:rPr lang="en-US" sz="1600" dirty="0">
                <a:solidFill>
                  <a:srgbClr val="0767B2"/>
                </a:solidFill>
                <a:latin typeface="Arial" panose="020B0604020202020204" pitchFamily="34" charset="0"/>
              </a:rPr>
              <a:t>were also considered</a:t>
            </a:r>
            <a:r>
              <a:rPr lang="en-US" sz="1600" dirty="0"/>
              <a:t> </a:t>
            </a:r>
            <a:r>
              <a:rPr lang="en-US" sz="1600" dirty="0">
                <a:solidFill>
                  <a:srgbClr val="0767B2"/>
                </a:solidFill>
                <a:latin typeface="Arial" panose="020B0604020202020204" pitchFamily="34" charset="0"/>
              </a:rPr>
              <a:t>in the procurement of</a:t>
            </a:r>
            <a:r>
              <a:rPr lang="en-US" sz="1600" dirty="0"/>
              <a:t> </a:t>
            </a:r>
            <a:r>
              <a:rPr lang="en-US" sz="1600" dirty="0">
                <a:solidFill>
                  <a:srgbClr val="0767B2"/>
                </a:solidFill>
                <a:latin typeface="Arial" panose="020B0604020202020204" pitchFamily="34" charset="0"/>
              </a:rPr>
              <a:t>surgical sutures. In a panel</a:t>
            </a:r>
            <a:r>
              <a:rPr lang="en-US" sz="1600" dirty="0"/>
              <a:t> </a:t>
            </a:r>
            <a:r>
              <a:rPr lang="en-US" sz="1600" dirty="0">
                <a:solidFill>
                  <a:srgbClr val="0767B2"/>
                </a:solidFill>
                <a:latin typeface="Arial" panose="020B0604020202020204" pitchFamily="34" charset="0"/>
              </a:rPr>
              <a:t>for surgeons,</a:t>
            </a:r>
            <a:r>
              <a:rPr lang="en-US" sz="1600" dirty="0"/>
              <a:t> </a:t>
            </a:r>
            <a:r>
              <a:rPr lang="en-US" sz="1600" dirty="0">
                <a:solidFill>
                  <a:srgbClr val="0767B2"/>
                </a:solidFill>
                <a:latin typeface="Arial" panose="020B0604020202020204" pitchFamily="34" charset="0"/>
              </a:rPr>
              <a:t>five competitor</a:t>
            </a:r>
          </a:p>
          <a:p>
            <a:pPr>
              <a:lnSpc>
                <a:spcPct val="150000"/>
              </a:lnSpc>
            </a:pPr>
            <a:r>
              <a:rPr lang="en-US" sz="1600" dirty="0">
                <a:solidFill>
                  <a:srgbClr val="0767B2"/>
                </a:solidFill>
                <a:latin typeface="Arial" panose="020B0604020202020204" pitchFamily="34" charset="0"/>
              </a:rPr>
              <a:t>products</a:t>
            </a:r>
            <a:r>
              <a:rPr lang="en-US" sz="1600" dirty="0"/>
              <a:t> </a:t>
            </a:r>
            <a:r>
              <a:rPr lang="en-US" sz="1600" dirty="0">
                <a:solidFill>
                  <a:srgbClr val="0767B2"/>
                </a:solidFill>
                <a:latin typeface="Arial" panose="020B0604020202020204" pitchFamily="34" charset="0"/>
              </a:rPr>
              <a:t>were</a:t>
            </a:r>
            <a:r>
              <a:rPr lang="en-US" sz="1600" dirty="0"/>
              <a:t> </a:t>
            </a:r>
            <a:r>
              <a:rPr lang="en-US" sz="1600" dirty="0">
                <a:solidFill>
                  <a:srgbClr val="0767B2"/>
                </a:solidFill>
                <a:latin typeface="Arial" panose="020B0604020202020204" pitchFamily="34" charset="0"/>
              </a:rPr>
              <a:t>evaluated</a:t>
            </a:r>
            <a:r>
              <a:rPr lang="en-US" sz="1600" dirty="0"/>
              <a:t> </a:t>
            </a:r>
            <a:r>
              <a:rPr lang="en-US" sz="1600" dirty="0">
                <a:solidFill>
                  <a:srgbClr val="0767B2"/>
                </a:solidFill>
                <a:latin typeface="Arial" panose="020B0604020202020204" pitchFamily="34" charset="0"/>
              </a:rPr>
              <a:t>by</a:t>
            </a:r>
            <a:r>
              <a:rPr lang="en-US" sz="1600" dirty="0"/>
              <a:t> </a:t>
            </a:r>
            <a:r>
              <a:rPr lang="en-US" sz="1600" dirty="0">
                <a:solidFill>
                  <a:srgbClr val="0767B2"/>
                </a:solidFill>
                <a:latin typeface="Arial" panose="020B0604020202020204" pitchFamily="34" charset="0"/>
              </a:rPr>
              <a:t>blind</a:t>
            </a:r>
            <a:r>
              <a:rPr lang="en-US" sz="1600" dirty="0"/>
              <a:t> </a:t>
            </a:r>
            <a:r>
              <a:rPr lang="en-US" sz="1600" dirty="0">
                <a:solidFill>
                  <a:srgbClr val="0767B2"/>
                </a:solidFill>
                <a:latin typeface="Arial" panose="020B0604020202020204" pitchFamily="34" charset="0"/>
              </a:rPr>
              <a:t>trials</a:t>
            </a:r>
            <a:r>
              <a:rPr lang="en-US" sz="1600" dirty="0"/>
              <a:t> </a:t>
            </a:r>
            <a:r>
              <a:rPr lang="en-US" sz="1600" dirty="0">
                <a:solidFill>
                  <a:srgbClr val="0767B2"/>
                </a:solidFill>
                <a:latin typeface="Arial" panose="020B0604020202020204" pitchFamily="34" charset="0"/>
              </a:rPr>
              <a:t>and</a:t>
            </a:r>
            <a:r>
              <a:rPr lang="en-US" sz="1600" dirty="0"/>
              <a:t> </a:t>
            </a:r>
            <a:r>
              <a:rPr lang="en-US" sz="1600" dirty="0">
                <a:solidFill>
                  <a:srgbClr val="0767B2"/>
                </a:solidFill>
                <a:latin typeface="Arial" panose="020B0604020202020204" pitchFamily="34" charset="0"/>
              </a:rPr>
              <a:t>rating</a:t>
            </a:r>
            <a:r>
              <a:rPr lang="en-US" sz="1600" dirty="0"/>
              <a:t> </a:t>
            </a:r>
            <a:r>
              <a:rPr lang="en-US" sz="1600" dirty="0">
                <a:solidFill>
                  <a:srgbClr val="0767B2"/>
                </a:solidFill>
                <a:latin typeface="Arial" panose="020B0604020202020204" pitchFamily="34" charset="0"/>
              </a:rPr>
              <a:t>of</a:t>
            </a:r>
            <a:r>
              <a:rPr lang="en-US" sz="1600" dirty="0"/>
              <a:t> </a:t>
            </a:r>
            <a:r>
              <a:rPr lang="en-US" sz="1600" dirty="0">
                <a:solidFill>
                  <a:srgbClr val="0767B2"/>
                </a:solidFill>
                <a:latin typeface="Arial" panose="020B0604020202020204" pitchFamily="34" charset="0"/>
              </a:rPr>
              <a:t>sutures.</a:t>
            </a:r>
            <a:endParaRPr lang="en-US" sz="1600" dirty="0">
              <a:solidFill>
                <a:srgbClr val="0767B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48F25F3-4B38-A445-AF76-192649390959}"/>
              </a:ext>
            </a:extLst>
          </p:cNvPr>
          <p:cNvPicPr>
            <a:picLocks noChangeAspect="1"/>
          </p:cNvPicPr>
          <p:nvPr/>
        </p:nvPicPr>
        <p:blipFill>
          <a:blip r:embed="rId4"/>
          <a:stretch>
            <a:fillRect/>
          </a:stretch>
        </p:blipFill>
        <p:spPr>
          <a:xfrm>
            <a:off x="7912100" y="0"/>
            <a:ext cx="4279900" cy="3314700"/>
          </a:xfrm>
          <a:prstGeom prst="rect">
            <a:avLst/>
          </a:prstGeom>
        </p:spPr>
      </p:pic>
    </p:spTree>
    <p:extLst>
      <p:ext uri="{BB962C8B-B14F-4D97-AF65-F5344CB8AC3E}">
        <p14:creationId xmlns:p14="http://schemas.microsoft.com/office/powerpoint/2010/main" val="4098692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4566AA-8024-D441-87C5-768B8610405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BB97E01-5D7B-014D-A4BD-5DDC4CF31882}"/>
              </a:ext>
            </a:extLst>
          </p:cNvPr>
          <p:cNvSpPr txBox="1"/>
          <p:nvPr/>
        </p:nvSpPr>
        <p:spPr>
          <a:xfrm>
            <a:off x="409074" y="836408"/>
            <a:ext cx="7856621" cy="553998"/>
          </a:xfrm>
          <a:prstGeom prst="rect">
            <a:avLst/>
          </a:prstGeom>
          <a:noFill/>
        </p:spPr>
        <p:txBody>
          <a:bodyPr wrap="square" rtlCol="0">
            <a:spAutoFit/>
          </a:bodyPr>
          <a:lstStyle/>
          <a:p>
            <a:r>
              <a:rPr lang="tr-TR" sz="3000" b="1" dirty="0">
                <a:solidFill>
                  <a:srgbClr val="F08221"/>
                </a:solidFill>
                <a:latin typeface="Arial" panose="020B0604020202020204" pitchFamily="34" charset="0"/>
              </a:rPr>
              <a:t>‘</a:t>
            </a:r>
            <a:r>
              <a:rPr lang="en-US" sz="3000" b="1" dirty="0">
                <a:solidFill>
                  <a:srgbClr val="F08221"/>
                </a:solidFill>
                <a:latin typeface="Arial" panose="020B0604020202020204" pitchFamily="34" charset="0"/>
              </a:rPr>
              <a:t>Clinical</a:t>
            </a:r>
            <a:r>
              <a:rPr lang="en-US" dirty="0"/>
              <a:t> </a:t>
            </a:r>
            <a:r>
              <a:rPr lang="en-US" sz="3000" b="1" dirty="0">
                <a:solidFill>
                  <a:srgbClr val="F08221"/>
                </a:solidFill>
                <a:latin typeface="Arial" panose="020B0604020202020204" pitchFamily="34" charset="0"/>
              </a:rPr>
              <a:t>Output</a:t>
            </a:r>
            <a:r>
              <a:rPr lang="tr-TR" sz="3000" b="1" dirty="0">
                <a:solidFill>
                  <a:srgbClr val="F08221"/>
                </a:solidFill>
                <a:latin typeface="Arial" panose="020B0604020202020204" pitchFamily="34" charset="0"/>
              </a:rPr>
              <a:t>’</a:t>
            </a:r>
            <a:r>
              <a:rPr lang="en-US" sz="3000" b="1" dirty="0">
                <a:solidFill>
                  <a:srgbClr val="F08221"/>
                </a:solidFill>
                <a:latin typeface="Arial" panose="020B0604020202020204" pitchFamily="34" charset="0"/>
              </a:rPr>
              <a:t> Commitment</a:t>
            </a:r>
            <a:endParaRPr lang="en-US" sz="3000" b="1" baseline="30000" dirty="0">
              <a:solidFill>
                <a:srgbClr val="F0822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CE09362-9C4B-9B42-B764-DE70E1F4C7CC}"/>
              </a:ext>
            </a:extLst>
          </p:cNvPr>
          <p:cNvSpPr/>
          <p:nvPr/>
        </p:nvSpPr>
        <p:spPr>
          <a:xfrm>
            <a:off x="567488" y="4474695"/>
            <a:ext cx="11057021" cy="1534866"/>
          </a:xfrm>
          <a:prstGeom prst="rect">
            <a:avLst/>
          </a:prstGeom>
          <a:solidFill>
            <a:srgbClr val="F08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a16="http://schemas.microsoft.com/office/drawing/2014/main" id="{D12D6EB6-0678-8141-BC99-1B9CD172C75A}"/>
              </a:ext>
            </a:extLst>
          </p:cNvPr>
          <p:cNvSpPr txBox="1"/>
          <p:nvPr/>
        </p:nvSpPr>
        <p:spPr>
          <a:xfrm>
            <a:off x="666268" y="4474695"/>
            <a:ext cx="11057021" cy="1350178"/>
          </a:xfrm>
          <a:prstGeom prst="rect">
            <a:avLst/>
          </a:prstGeom>
          <a:noFill/>
        </p:spPr>
        <p:txBody>
          <a:bodyPr wrap="square" rtlCol="0">
            <a:spAutoFit/>
          </a:bodyPr>
          <a:lstStyle/>
          <a:p>
            <a:pPr>
              <a:lnSpc>
                <a:spcPct val="150000"/>
              </a:lnSpc>
            </a:pPr>
            <a:r>
              <a:rPr lang="en-US" sz="1400" b="1" dirty="0">
                <a:solidFill>
                  <a:schemeClr val="bg1"/>
                </a:solidFill>
                <a:latin typeface="Arial" panose="020B0604020202020204" pitchFamily="34" charset="0"/>
              </a:rPr>
              <a:t>Conclusion: </a:t>
            </a:r>
            <a:r>
              <a:rPr lang="en-US" sz="1400" dirty="0">
                <a:solidFill>
                  <a:schemeClr val="bg1"/>
                </a:solidFill>
                <a:latin typeface="Arial" panose="020B0604020202020204" pitchFamily="34" charset="0"/>
              </a:rPr>
              <a:t>Regardless</a:t>
            </a:r>
            <a:r>
              <a:rPr lang="en-US" sz="1400" dirty="0">
                <a:solidFill>
                  <a:schemeClr val="bg1"/>
                </a:solidFill>
              </a:rPr>
              <a:t> </a:t>
            </a:r>
            <a:r>
              <a:rPr lang="en-US" sz="1400" dirty="0">
                <a:solidFill>
                  <a:schemeClr val="bg1"/>
                </a:solidFill>
                <a:latin typeface="Arial" panose="020B0604020202020204" pitchFamily="34" charset="0"/>
              </a:rPr>
              <a:t>of the</a:t>
            </a:r>
            <a:r>
              <a:rPr lang="en-US" sz="1400" dirty="0">
                <a:solidFill>
                  <a:schemeClr val="bg1"/>
                </a:solidFill>
              </a:rPr>
              <a:t> </a:t>
            </a:r>
            <a:r>
              <a:rPr lang="en-US" sz="1400" dirty="0">
                <a:solidFill>
                  <a:schemeClr val="bg1"/>
                </a:solidFill>
                <a:latin typeface="Arial" panose="020B0604020202020204" pitchFamily="34" charset="0"/>
              </a:rPr>
              <a:t>price,</a:t>
            </a:r>
            <a:r>
              <a:rPr lang="en-US" sz="1400" dirty="0">
                <a:solidFill>
                  <a:schemeClr val="bg1"/>
                </a:solidFill>
              </a:rPr>
              <a:t> </a:t>
            </a:r>
            <a:r>
              <a:rPr lang="en-US" sz="1400" dirty="0">
                <a:solidFill>
                  <a:schemeClr val="bg1"/>
                </a:solidFill>
                <a:latin typeface="Arial" panose="020B0604020202020204" pitchFamily="34" charset="0"/>
              </a:rPr>
              <a:t>the company</a:t>
            </a:r>
            <a:r>
              <a:rPr lang="en-US" sz="1400" dirty="0">
                <a:solidFill>
                  <a:schemeClr val="bg1"/>
                </a:solidFill>
              </a:rPr>
              <a:t> </a:t>
            </a:r>
            <a:r>
              <a:rPr lang="en-US" sz="1400" dirty="0">
                <a:solidFill>
                  <a:schemeClr val="bg1"/>
                </a:solidFill>
                <a:latin typeface="Arial" panose="020B0604020202020204" pitchFamily="34" charset="0"/>
              </a:rPr>
              <a:t>that agreed to</a:t>
            </a:r>
            <a:r>
              <a:rPr lang="en-US" sz="1400" dirty="0">
                <a:solidFill>
                  <a:schemeClr val="bg1"/>
                </a:solidFill>
              </a:rPr>
              <a:t> </a:t>
            </a:r>
            <a:r>
              <a:rPr lang="en-US" sz="1400" dirty="0">
                <a:solidFill>
                  <a:schemeClr val="bg1"/>
                </a:solidFill>
                <a:latin typeface="Arial" panose="020B0604020202020204" pitchFamily="34" charset="0"/>
              </a:rPr>
              <a:t>bear</a:t>
            </a:r>
            <a:r>
              <a:rPr lang="en-US" sz="1400" dirty="0">
                <a:solidFill>
                  <a:schemeClr val="bg1"/>
                </a:solidFill>
              </a:rPr>
              <a:t> </a:t>
            </a:r>
            <a:r>
              <a:rPr lang="en-US" sz="1400" dirty="0">
                <a:solidFill>
                  <a:schemeClr val="bg1"/>
                </a:solidFill>
                <a:latin typeface="Arial" panose="020B0604020202020204" pitchFamily="34" charset="0"/>
              </a:rPr>
              <a:t>all</a:t>
            </a:r>
            <a:r>
              <a:rPr lang="en-US" sz="1400" dirty="0">
                <a:solidFill>
                  <a:schemeClr val="bg1"/>
                </a:solidFill>
              </a:rPr>
              <a:t> </a:t>
            </a:r>
            <a:r>
              <a:rPr lang="en-US" sz="1400" dirty="0">
                <a:solidFill>
                  <a:schemeClr val="bg1"/>
                </a:solidFill>
                <a:latin typeface="Arial" panose="020B0604020202020204" pitchFamily="34" charset="0"/>
              </a:rPr>
              <a:t>reoperation</a:t>
            </a:r>
            <a:r>
              <a:rPr lang="en-US" sz="1400" dirty="0">
                <a:solidFill>
                  <a:schemeClr val="bg1"/>
                </a:solidFill>
              </a:rPr>
              <a:t> </a:t>
            </a:r>
            <a:r>
              <a:rPr lang="en-US" sz="1400" dirty="0">
                <a:solidFill>
                  <a:schemeClr val="bg1"/>
                </a:solidFill>
                <a:latin typeface="Arial" panose="020B0604020202020204" pitchFamily="34" charset="0"/>
              </a:rPr>
              <a:t>expenses</a:t>
            </a:r>
            <a:r>
              <a:rPr lang="en-US" sz="1400" dirty="0">
                <a:solidFill>
                  <a:schemeClr val="bg1"/>
                </a:solidFill>
              </a:rPr>
              <a:t> </a:t>
            </a:r>
            <a:r>
              <a:rPr lang="en-US" sz="1400" dirty="0">
                <a:solidFill>
                  <a:schemeClr val="bg1"/>
                </a:solidFill>
                <a:latin typeface="Arial" panose="020B0604020202020204" pitchFamily="34" charset="0"/>
              </a:rPr>
              <a:t>in the</a:t>
            </a:r>
            <a:r>
              <a:rPr lang="en-US" sz="1400" dirty="0">
                <a:solidFill>
                  <a:schemeClr val="bg1"/>
                </a:solidFill>
              </a:rPr>
              <a:t> </a:t>
            </a:r>
            <a:r>
              <a:rPr lang="en-US" sz="1400" dirty="0">
                <a:solidFill>
                  <a:schemeClr val="bg1"/>
                </a:solidFill>
                <a:latin typeface="Arial" panose="020B0604020202020204" pitchFamily="34" charset="0"/>
              </a:rPr>
              <a:t>event of</a:t>
            </a:r>
          </a:p>
          <a:p>
            <a:pPr>
              <a:lnSpc>
                <a:spcPct val="150000"/>
              </a:lnSpc>
            </a:pPr>
            <a:r>
              <a:rPr lang="en-US" sz="1400" dirty="0">
                <a:solidFill>
                  <a:schemeClr val="bg1"/>
                </a:solidFill>
                <a:latin typeface="Arial" panose="020B0604020202020204" pitchFamily="34" charset="0"/>
              </a:rPr>
              <a:t>premature</a:t>
            </a:r>
            <a:r>
              <a:rPr lang="en-US" sz="1400" dirty="0">
                <a:solidFill>
                  <a:schemeClr val="bg1"/>
                </a:solidFill>
              </a:rPr>
              <a:t> </a:t>
            </a:r>
            <a:r>
              <a:rPr lang="en-US" sz="1400" dirty="0">
                <a:solidFill>
                  <a:schemeClr val="bg1"/>
                </a:solidFill>
                <a:latin typeface="Arial" panose="020B0604020202020204" pitchFamily="34" charset="0"/>
              </a:rPr>
              <a:t>battery</a:t>
            </a:r>
            <a:r>
              <a:rPr lang="en-US" sz="1400" dirty="0">
                <a:solidFill>
                  <a:schemeClr val="bg1"/>
                </a:solidFill>
              </a:rPr>
              <a:t> </a:t>
            </a:r>
            <a:r>
              <a:rPr lang="en-US" sz="1400" dirty="0">
                <a:solidFill>
                  <a:schemeClr val="bg1"/>
                </a:solidFill>
                <a:latin typeface="Arial" panose="020B0604020202020204" pitchFamily="34" charset="0"/>
              </a:rPr>
              <a:t>discharge</a:t>
            </a:r>
            <a:r>
              <a:rPr lang="en-US" sz="1400" dirty="0">
                <a:solidFill>
                  <a:schemeClr val="bg1"/>
                </a:solidFill>
              </a:rPr>
              <a:t> </a:t>
            </a:r>
            <a:r>
              <a:rPr lang="en-US" sz="1400" dirty="0">
                <a:solidFill>
                  <a:schemeClr val="bg1"/>
                </a:solidFill>
                <a:latin typeface="Arial" panose="020B0604020202020204" pitchFamily="34" charset="0"/>
              </a:rPr>
              <a:t>or</a:t>
            </a:r>
            <a:r>
              <a:rPr lang="en-US" sz="1400" dirty="0">
                <a:solidFill>
                  <a:schemeClr val="bg1"/>
                </a:solidFill>
              </a:rPr>
              <a:t> </a:t>
            </a:r>
            <a:r>
              <a:rPr lang="en-US" sz="1400" dirty="0">
                <a:solidFill>
                  <a:schemeClr val="bg1"/>
                </a:solidFill>
                <a:latin typeface="Arial" panose="020B0604020202020204" pitchFamily="34" charset="0"/>
              </a:rPr>
              <a:t>a complication</a:t>
            </a:r>
            <a:r>
              <a:rPr lang="en-US" sz="1400" dirty="0">
                <a:solidFill>
                  <a:schemeClr val="bg1"/>
                </a:solidFill>
              </a:rPr>
              <a:t> </a:t>
            </a:r>
            <a:r>
              <a:rPr lang="en-US" sz="1400" dirty="0">
                <a:solidFill>
                  <a:schemeClr val="bg1"/>
                </a:solidFill>
                <a:latin typeface="Arial" panose="020B0604020202020204" pitchFamily="34" charset="0"/>
              </a:rPr>
              <a:t>was</a:t>
            </a:r>
            <a:r>
              <a:rPr lang="en-US" sz="1400" dirty="0">
                <a:solidFill>
                  <a:schemeClr val="bg1"/>
                </a:solidFill>
              </a:rPr>
              <a:t> </a:t>
            </a:r>
            <a:r>
              <a:rPr lang="en-US" sz="1400" dirty="0">
                <a:solidFill>
                  <a:schemeClr val="bg1"/>
                </a:solidFill>
                <a:latin typeface="Arial" panose="020B0604020202020204" pitchFamily="34" charset="0"/>
              </a:rPr>
              <a:t>awarded</a:t>
            </a:r>
            <a:r>
              <a:rPr lang="en-US" sz="1400" dirty="0">
                <a:solidFill>
                  <a:schemeClr val="bg1"/>
                </a:solidFill>
              </a:rPr>
              <a:t> </a:t>
            </a:r>
            <a:r>
              <a:rPr lang="en-US" sz="1400" dirty="0">
                <a:solidFill>
                  <a:schemeClr val="bg1"/>
                </a:solidFill>
                <a:latin typeface="Arial" panose="020B0604020202020204" pitchFamily="34" charset="0"/>
              </a:rPr>
              <a:t>the contract. Potential</a:t>
            </a:r>
            <a:r>
              <a:rPr lang="en-US" sz="1400" dirty="0">
                <a:solidFill>
                  <a:schemeClr val="bg1"/>
                </a:solidFill>
              </a:rPr>
              <a:t> </a:t>
            </a:r>
            <a:r>
              <a:rPr lang="en-US" sz="1400" dirty="0">
                <a:solidFill>
                  <a:schemeClr val="bg1"/>
                </a:solidFill>
                <a:latin typeface="Arial" panose="020B0604020202020204" pitchFamily="34" charset="0"/>
              </a:rPr>
              <a:t>benefits:</a:t>
            </a:r>
          </a:p>
          <a:p>
            <a:pPr marL="285750" indent="-285750">
              <a:lnSpc>
                <a:spcPct val="150000"/>
              </a:lnSpc>
              <a:buBlip>
                <a:blip r:embed="rId3"/>
              </a:buBlip>
            </a:pPr>
            <a:r>
              <a:rPr lang="en-US" sz="1400" dirty="0">
                <a:solidFill>
                  <a:schemeClr val="bg1"/>
                </a:solidFill>
                <a:latin typeface="Arial" panose="020B0604020202020204" pitchFamily="34" charset="0"/>
              </a:rPr>
              <a:t>Less</a:t>
            </a:r>
            <a:r>
              <a:rPr lang="en-US" sz="1400" dirty="0">
                <a:solidFill>
                  <a:schemeClr val="bg1"/>
                </a:solidFill>
              </a:rPr>
              <a:t> </a:t>
            </a:r>
            <a:r>
              <a:rPr lang="en-US" sz="1400" dirty="0">
                <a:solidFill>
                  <a:schemeClr val="bg1"/>
                </a:solidFill>
                <a:latin typeface="Arial" panose="020B0604020202020204" pitchFamily="34" charset="0"/>
              </a:rPr>
              <a:t>replacement / reoperation</a:t>
            </a:r>
            <a:r>
              <a:rPr lang="en-US" sz="1400" dirty="0">
                <a:solidFill>
                  <a:schemeClr val="bg1"/>
                </a:solidFill>
              </a:rPr>
              <a:t> </a:t>
            </a:r>
            <a:r>
              <a:rPr lang="en-US" sz="1400" dirty="0">
                <a:solidFill>
                  <a:schemeClr val="bg1"/>
                </a:solidFill>
                <a:latin typeface="Arial" panose="020B0604020202020204" pitchFamily="34" charset="0"/>
              </a:rPr>
              <a:t>need</a:t>
            </a:r>
            <a:endParaRPr lang="en-US" sz="1400" dirty="0">
              <a:solidFill>
                <a:schemeClr val="bg1"/>
              </a:solidFill>
              <a:latin typeface="Arial" panose="020B0604020202020204" pitchFamily="34" charset="0"/>
              <a:cs typeface="Arial" panose="020B0604020202020204" pitchFamily="34" charset="0"/>
            </a:endParaRPr>
          </a:p>
          <a:p>
            <a:pPr marL="285750" indent="-285750">
              <a:lnSpc>
                <a:spcPct val="150000"/>
              </a:lnSpc>
              <a:buBlip>
                <a:blip r:embed="rId3"/>
              </a:buBlip>
            </a:pPr>
            <a:r>
              <a:rPr lang="en-US" sz="1400" dirty="0">
                <a:solidFill>
                  <a:schemeClr val="bg1"/>
                </a:solidFill>
                <a:latin typeface="Arial" panose="020B0604020202020204" pitchFamily="34" charset="0"/>
              </a:rPr>
              <a:t>Reduced</a:t>
            </a:r>
            <a:r>
              <a:rPr lang="en-US" sz="1400" dirty="0">
                <a:solidFill>
                  <a:schemeClr val="bg1"/>
                </a:solidFill>
              </a:rPr>
              <a:t> </a:t>
            </a:r>
            <a:r>
              <a:rPr lang="en-US" sz="1400" dirty="0">
                <a:solidFill>
                  <a:schemeClr val="bg1"/>
                </a:solidFill>
                <a:latin typeface="Arial" panose="020B0604020202020204" pitchFamily="34" charset="0"/>
              </a:rPr>
              <a:t>total</a:t>
            </a:r>
            <a:r>
              <a:rPr lang="en-US" sz="1400" dirty="0">
                <a:solidFill>
                  <a:schemeClr val="bg1"/>
                </a:solidFill>
              </a:rPr>
              <a:t> </a:t>
            </a:r>
            <a:r>
              <a:rPr lang="en-US" sz="1400" dirty="0">
                <a:solidFill>
                  <a:schemeClr val="bg1"/>
                </a:solidFill>
                <a:latin typeface="Arial" panose="020B0604020202020204" pitchFamily="34" charset="0"/>
              </a:rPr>
              <a:t>cost of</a:t>
            </a:r>
            <a:r>
              <a:rPr lang="en-US" sz="1400" dirty="0">
                <a:solidFill>
                  <a:schemeClr val="bg1"/>
                </a:solidFill>
              </a:rPr>
              <a:t> </a:t>
            </a:r>
            <a:r>
              <a:rPr lang="en-US" sz="1400" dirty="0">
                <a:solidFill>
                  <a:schemeClr val="bg1"/>
                </a:solidFill>
                <a:latin typeface="Arial" panose="020B0604020202020204" pitchFamily="34" charset="0"/>
              </a:rPr>
              <a:t>treatment</a:t>
            </a:r>
            <a:r>
              <a:rPr lang="en-US" sz="1400" dirty="0">
                <a:solidFill>
                  <a:schemeClr val="bg1"/>
                </a:solidFill>
              </a:rPr>
              <a:t> </a:t>
            </a:r>
            <a:r>
              <a:rPr lang="en-US" sz="1400" dirty="0">
                <a:solidFill>
                  <a:schemeClr val="bg1"/>
                </a:solidFill>
                <a:latin typeface="Arial" panose="020B0604020202020204" pitchFamily="34" charset="0"/>
              </a:rPr>
              <a:t>thanks to</a:t>
            </a:r>
            <a:r>
              <a:rPr lang="en-US" sz="1400" dirty="0">
                <a:solidFill>
                  <a:schemeClr val="bg1"/>
                </a:solidFill>
              </a:rPr>
              <a:t> </a:t>
            </a:r>
            <a:r>
              <a:rPr lang="en-US" sz="1400" dirty="0">
                <a:solidFill>
                  <a:schemeClr val="bg1"/>
                </a:solidFill>
                <a:latin typeface="Arial" panose="020B0604020202020204" pitchFamily="34" charset="0"/>
              </a:rPr>
              <a:t>less</a:t>
            </a:r>
            <a:r>
              <a:rPr lang="en-US" sz="1400" dirty="0">
                <a:solidFill>
                  <a:schemeClr val="bg1"/>
                </a:solidFill>
              </a:rPr>
              <a:t> </a:t>
            </a:r>
            <a:r>
              <a:rPr lang="en-US" sz="1400" dirty="0">
                <a:solidFill>
                  <a:schemeClr val="bg1"/>
                </a:solidFill>
                <a:latin typeface="Arial" panose="020B0604020202020204" pitchFamily="34" charset="0"/>
              </a:rPr>
              <a:t>intervention</a:t>
            </a:r>
            <a:r>
              <a:rPr lang="en-US" sz="1400" dirty="0">
                <a:solidFill>
                  <a:schemeClr val="bg1"/>
                </a:solidFill>
              </a:rPr>
              <a:t> </a:t>
            </a:r>
            <a:r>
              <a:rPr lang="en-US" sz="1400" dirty="0">
                <a:solidFill>
                  <a:schemeClr val="bg1"/>
                </a:solidFill>
                <a:latin typeface="Arial" panose="020B0604020202020204" pitchFamily="34" charset="0"/>
              </a:rPr>
              <a:t>in</a:t>
            </a:r>
            <a:r>
              <a:rPr lang="en-US" sz="1400" dirty="0">
                <a:solidFill>
                  <a:schemeClr val="bg1"/>
                </a:solidFill>
              </a:rPr>
              <a:t> </a:t>
            </a:r>
            <a:r>
              <a:rPr lang="en-US" sz="1400" dirty="0">
                <a:solidFill>
                  <a:schemeClr val="bg1"/>
                </a:solidFill>
                <a:latin typeface="Arial" panose="020B0604020202020204" pitchFamily="34" charset="0"/>
              </a:rPr>
              <a:t>the</a:t>
            </a:r>
            <a:r>
              <a:rPr lang="en-US" sz="1400" dirty="0">
                <a:solidFill>
                  <a:schemeClr val="bg1"/>
                </a:solidFill>
              </a:rPr>
              <a:t> </a:t>
            </a:r>
            <a:r>
              <a:rPr lang="en-US" sz="1400" dirty="0">
                <a:solidFill>
                  <a:schemeClr val="bg1"/>
                </a:solidFill>
                <a:latin typeface="Arial" panose="020B0604020202020204" pitchFamily="34" charset="0"/>
              </a:rPr>
              <a:t>long</a:t>
            </a:r>
            <a:r>
              <a:rPr lang="en-US" sz="1400" dirty="0">
                <a:solidFill>
                  <a:schemeClr val="bg1"/>
                </a:solidFill>
              </a:rPr>
              <a:t> term</a:t>
            </a:r>
            <a:endParaRPr lang="en-US" sz="14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CF879A4-5ED8-DC42-82A0-949A180C7ED0}"/>
              </a:ext>
            </a:extLst>
          </p:cNvPr>
          <p:cNvSpPr txBox="1"/>
          <p:nvPr/>
        </p:nvSpPr>
        <p:spPr>
          <a:xfrm>
            <a:off x="567488" y="1972770"/>
            <a:ext cx="9057775" cy="2402068"/>
          </a:xfrm>
          <a:prstGeom prst="rect">
            <a:avLst/>
          </a:prstGeom>
          <a:noFill/>
        </p:spPr>
        <p:txBody>
          <a:bodyPr wrap="square" rtlCol="0">
            <a:spAutoFit/>
          </a:bodyPr>
          <a:lstStyle/>
          <a:p>
            <a:pPr>
              <a:lnSpc>
                <a:spcPct val="150000"/>
              </a:lnSpc>
            </a:pPr>
            <a:r>
              <a:rPr lang="en-US" sz="3600" dirty="0">
                <a:solidFill>
                  <a:srgbClr val="0767B2"/>
                </a:solidFill>
                <a:latin typeface="Arial" panose="020B0604020202020204" pitchFamily="34" charset="0"/>
              </a:rPr>
              <a:t>Pacemaker and ICD</a:t>
            </a:r>
          </a:p>
          <a:p>
            <a:pPr>
              <a:lnSpc>
                <a:spcPct val="150000"/>
              </a:lnSpc>
            </a:pPr>
            <a:r>
              <a:rPr lang="en-US" sz="1600" dirty="0">
                <a:solidFill>
                  <a:srgbClr val="0767B2"/>
                </a:solidFill>
                <a:latin typeface="Arial" panose="020B0604020202020204" pitchFamily="34" charset="0"/>
              </a:rPr>
              <a:t>In addition to</a:t>
            </a:r>
            <a:r>
              <a:rPr lang="en-US" sz="1600" dirty="0"/>
              <a:t> </a:t>
            </a:r>
            <a:r>
              <a:rPr lang="en-US" sz="1600" dirty="0">
                <a:solidFill>
                  <a:srgbClr val="0767B2"/>
                </a:solidFill>
                <a:latin typeface="Arial" panose="020B0604020202020204" pitchFamily="34" charset="0"/>
              </a:rPr>
              <a:t>the minimum features,</a:t>
            </a:r>
            <a:r>
              <a:rPr lang="en-US" sz="1600" dirty="0"/>
              <a:t> </a:t>
            </a:r>
            <a:r>
              <a:rPr lang="en-US" sz="1600" dirty="0">
                <a:solidFill>
                  <a:srgbClr val="0767B2"/>
                </a:solidFill>
                <a:latin typeface="Arial" panose="020B0604020202020204" pitchFamily="34" charset="0"/>
              </a:rPr>
              <a:t>surgeon</a:t>
            </a:r>
            <a:r>
              <a:rPr lang="en-US" sz="1600" dirty="0"/>
              <a:t> </a:t>
            </a:r>
            <a:r>
              <a:rPr lang="en-US" sz="1600" dirty="0">
                <a:solidFill>
                  <a:srgbClr val="0767B2"/>
                </a:solidFill>
                <a:latin typeface="Arial" panose="020B0604020202020204" pitchFamily="34" charset="0"/>
              </a:rPr>
              <a:t>preferences</a:t>
            </a:r>
            <a:r>
              <a:rPr lang="en-US" sz="1600" dirty="0"/>
              <a:t> </a:t>
            </a:r>
            <a:r>
              <a:rPr lang="en-US" sz="1600" dirty="0">
                <a:solidFill>
                  <a:srgbClr val="0767B2"/>
                </a:solidFill>
                <a:latin typeface="Arial" panose="020B0604020202020204" pitchFamily="34" charset="0"/>
              </a:rPr>
              <a:t>such as</a:t>
            </a:r>
            <a:r>
              <a:rPr lang="en-US" sz="1600" dirty="0"/>
              <a:t> </a:t>
            </a:r>
            <a:r>
              <a:rPr lang="en-US" sz="1600" dirty="0">
                <a:solidFill>
                  <a:srgbClr val="0767B2"/>
                </a:solidFill>
                <a:latin typeface="Arial" panose="020B0604020202020204" pitchFamily="34" charset="0"/>
              </a:rPr>
              <a:t>grip</a:t>
            </a:r>
            <a:r>
              <a:rPr lang="en-US" sz="1600" dirty="0"/>
              <a:t> </a:t>
            </a:r>
            <a:r>
              <a:rPr lang="en-US" sz="1600" dirty="0">
                <a:solidFill>
                  <a:srgbClr val="0767B2"/>
                </a:solidFill>
                <a:latin typeface="Arial" panose="020B0604020202020204" pitchFamily="34" charset="0"/>
              </a:rPr>
              <a:t>and</a:t>
            </a:r>
            <a:r>
              <a:rPr lang="en-US" sz="1600" dirty="0"/>
              <a:t> </a:t>
            </a:r>
            <a:r>
              <a:rPr lang="en-US" sz="1600" dirty="0">
                <a:solidFill>
                  <a:srgbClr val="0767B2"/>
                </a:solidFill>
                <a:latin typeface="Arial" panose="020B0604020202020204" pitchFamily="34" charset="0"/>
              </a:rPr>
              <a:t>contact</a:t>
            </a:r>
            <a:endParaRPr lang="en-US" sz="1600" dirty="0">
              <a:solidFill>
                <a:srgbClr val="0767B2"/>
              </a:solidFill>
              <a:latin typeface="Arial" panose="020B0604020202020204" pitchFamily="34" charset="0"/>
              <a:cs typeface="Arial" panose="020B0604020202020204" pitchFamily="34" charset="0"/>
            </a:endParaRPr>
          </a:p>
          <a:p>
            <a:pPr>
              <a:lnSpc>
                <a:spcPct val="150000"/>
              </a:lnSpc>
            </a:pPr>
            <a:r>
              <a:rPr lang="en-US" sz="1600" dirty="0">
                <a:solidFill>
                  <a:srgbClr val="0767B2"/>
                </a:solidFill>
                <a:latin typeface="Arial" panose="020B0604020202020204" pitchFamily="34" charset="0"/>
              </a:rPr>
              <a:t>sensation</a:t>
            </a:r>
            <a:r>
              <a:rPr lang="en-US" sz="1600" dirty="0"/>
              <a:t> </a:t>
            </a:r>
            <a:r>
              <a:rPr lang="en-US" sz="1600" dirty="0">
                <a:solidFill>
                  <a:srgbClr val="0767B2"/>
                </a:solidFill>
                <a:latin typeface="Arial" panose="020B0604020202020204" pitchFamily="34" charset="0"/>
              </a:rPr>
              <a:t>were also considered</a:t>
            </a:r>
            <a:r>
              <a:rPr lang="en-US" sz="1600" dirty="0"/>
              <a:t> </a:t>
            </a:r>
            <a:r>
              <a:rPr lang="en-US" sz="1600" dirty="0">
                <a:solidFill>
                  <a:srgbClr val="0767B2"/>
                </a:solidFill>
                <a:latin typeface="Arial" panose="020B0604020202020204" pitchFamily="34" charset="0"/>
              </a:rPr>
              <a:t>in the procurement of</a:t>
            </a:r>
            <a:r>
              <a:rPr lang="en-US" sz="1600" dirty="0"/>
              <a:t> </a:t>
            </a:r>
            <a:r>
              <a:rPr lang="en-US" sz="1600" dirty="0">
                <a:solidFill>
                  <a:srgbClr val="0767B2"/>
                </a:solidFill>
                <a:latin typeface="Arial" panose="020B0604020202020204" pitchFamily="34" charset="0"/>
              </a:rPr>
              <a:t>surgical sutures. In a panel</a:t>
            </a:r>
            <a:r>
              <a:rPr lang="en-US" sz="1600" dirty="0"/>
              <a:t> </a:t>
            </a:r>
            <a:r>
              <a:rPr lang="en-US" sz="1600" dirty="0">
                <a:solidFill>
                  <a:srgbClr val="0767B2"/>
                </a:solidFill>
                <a:latin typeface="Arial" panose="020B0604020202020204" pitchFamily="34" charset="0"/>
              </a:rPr>
              <a:t>for surgeons,</a:t>
            </a:r>
            <a:r>
              <a:rPr lang="en-US" sz="1600" dirty="0"/>
              <a:t> </a:t>
            </a:r>
            <a:r>
              <a:rPr lang="en-US" sz="1600" dirty="0">
                <a:solidFill>
                  <a:srgbClr val="0767B2"/>
                </a:solidFill>
                <a:latin typeface="Arial" panose="020B0604020202020204" pitchFamily="34" charset="0"/>
              </a:rPr>
              <a:t>five competitor</a:t>
            </a:r>
          </a:p>
          <a:p>
            <a:pPr>
              <a:lnSpc>
                <a:spcPct val="150000"/>
              </a:lnSpc>
            </a:pPr>
            <a:r>
              <a:rPr lang="en-US" sz="1600" dirty="0">
                <a:solidFill>
                  <a:srgbClr val="0767B2"/>
                </a:solidFill>
                <a:latin typeface="Arial" panose="020B0604020202020204" pitchFamily="34" charset="0"/>
              </a:rPr>
              <a:t>products</a:t>
            </a:r>
            <a:r>
              <a:rPr lang="en-US" sz="1600" dirty="0"/>
              <a:t> </a:t>
            </a:r>
            <a:r>
              <a:rPr lang="en-US" sz="1600" dirty="0">
                <a:solidFill>
                  <a:srgbClr val="0767B2"/>
                </a:solidFill>
                <a:latin typeface="Arial" panose="020B0604020202020204" pitchFamily="34" charset="0"/>
              </a:rPr>
              <a:t>were</a:t>
            </a:r>
            <a:r>
              <a:rPr lang="en-US" sz="1600" dirty="0"/>
              <a:t> </a:t>
            </a:r>
            <a:r>
              <a:rPr lang="en-US" sz="1600" dirty="0">
                <a:solidFill>
                  <a:srgbClr val="0767B2"/>
                </a:solidFill>
                <a:latin typeface="Arial" panose="020B0604020202020204" pitchFamily="34" charset="0"/>
              </a:rPr>
              <a:t>evaluated</a:t>
            </a:r>
            <a:r>
              <a:rPr lang="en-US" sz="1600" dirty="0"/>
              <a:t> </a:t>
            </a:r>
            <a:r>
              <a:rPr lang="en-US" sz="1600" dirty="0">
                <a:solidFill>
                  <a:srgbClr val="0767B2"/>
                </a:solidFill>
                <a:latin typeface="Arial" panose="020B0604020202020204" pitchFamily="34" charset="0"/>
              </a:rPr>
              <a:t>by</a:t>
            </a:r>
            <a:r>
              <a:rPr lang="en-US" sz="1600" dirty="0"/>
              <a:t> </a:t>
            </a:r>
            <a:r>
              <a:rPr lang="en-US" sz="1600" dirty="0">
                <a:solidFill>
                  <a:srgbClr val="0767B2"/>
                </a:solidFill>
                <a:latin typeface="Arial" panose="020B0604020202020204" pitchFamily="34" charset="0"/>
              </a:rPr>
              <a:t>blind</a:t>
            </a:r>
            <a:r>
              <a:rPr lang="en-US" sz="1600" dirty="0"/>
              <a:t> </a:t>
            </a:r>
            <a:r>
              <a:rPr lang="en-US" sz="1600" dirty="0">
                <a:solidFill>
                  <a:srgbClr val="0767B2"/>
                </a:solidFill>
                <a:latin typeface="Arial" panose="020B0604020202020204" pitchFamily="34" charset="0"/>
              </a:rPr>
              <a:t>trials</a:t>
            </a:r>
            <a:r>
              <a:rPr lang="en-US" sz="1600" dirty="0"/>
              <a:t> </a:t>
            </a:r>
            <a:r>
              <a:rPr lang="en-US" sz="1600" dirty="0">
                <a:solidFill>
                  <a:srgbClr val="0767B2"/>
                </a:solidFill>
                <a:latin typeface="Arial" panose="020B0604020202020204" pitchFamily="34" charset="0"/>
              </a:rPr>
              <a:t>and</a:t>
            </a:r>
            <a:r>
              <a:rPr lang="en-US" sz="1600" dirty="0"/>
              <a:t> </a:t>
            </a:r>
            <a:r>
              <a:rPr lang="en-US" sz="1600" dirty="0">
                <a:solidFill>
                  <a:srgbClr val="0767B2"/>
                </a:solidFill>
                <a:latin typeface="Arial" panose="020B0604020202020204" pitchFamily="34" charset="0"/>
              </a:rPr>
              <a:t>rating</a:t>
            </a:r>
            <a:r>
              <a:rPr lang="en-US" sz="1600" dirty="0"/>
              <a:t> </a:t>
            </a:r>
            <a:r>
              <a:rPr lang="en-US" sz="1600" dirty="0">
                <a:solidFill>
                  <a:srgbClr val="0767B2"/>
                </a:solidFill>
                <a:latin typeface="Arial" panose="020B0604020202020204" pitchFamily="34" charset="0"/>
              </a:rPr>
              <a:t>of</a:t>
            </a:r>
            <a:r>
              <a:rPr lang="en-US" sz="1600" dirty="0"/>
              <a:t> </a:t>
            </a:r>
            <a:r>
              <a:rPr lang="en-US" sz="1600" dirty="0">
                <a:solidFill>
                  <a:srgbClr val="0767B2"/>
                </a:solidFill>
                <a:latin typeface="Arial" panose="020B0604020202020204" pitchFamily="34" charset="0"/>
              </a:rPr>
              <a:t>sutures.</a:t>
            </a:r>
            <a:endParaRPr lang="en-US" sz="1600" dirty="0">
              <a:solidFill>
                <a:srgbClr val="0767B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59F0F97-DABD-3145-9EB8-A9DE986FEA64}"/>
              </a:ext>
            </a:extLst>
          </p:cNvPr>
          <p:cNvPicPr>
            <a:picLocks noChangeAspect="1"/>
          </p:cNvPicPr>
          <p:nvPr/>
        </p:nvPicPr>
        <p:blipFill>
          <a:blip r:embed="rId4"/>
          <a:stretch>
            <a:fillRect/>
          </a:stretch>
        </p:blipFill>
        <p:spPr>
          <a:xfrm>
            <a:off x="7723509" y="-31912"/>
            <a:ext cx="4468492" cy="3751847"/>
          </a:xfrm>
          <a:prstGeom prst="rect">
            <a:avLst/>
          </a:prstGeom>
        </p:spPr>
      </p:pic>
    </p:spTree>
    <p:extLst>
      <p:ext uri="{BB962C8B-B14F-4D97-AF65-F5344CB8AC3E}">
        <p14:creationId xmlns:p14="http://schemas.microsoft.com/office/powerpoint/2010/main" val="3921804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445" y="1873654"/>
            <a:ext cx="61341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6C59BE19-BE6D-164F-B22B-6DFB1C910549}"/>
              </a:ext>
            </a:extLst>
          </p:cNvPr>
          <p:cNvPicPr>
            <a:picLocks noChangeAspect="1"/>
          </p:cNvPicPr>
          <p:nvPr/>
        </p:nvPicPr>
        <p:blipFill>
          <a:blip r:embed="rId3"/>
          <a:stretch>
            <a:fillRect/>
          </a:stretch>
        </p:blipFill>
        <p:spPr>
          <a:xfrm>
            <a:off x="-3" y="19732"/>
            <a:ext cx="12192000" cy="6858000"/>
          </a:xfrm>
          <a:prstGeom prst="rect">
            <a:avLst/>
          </a:prstGeom>
        </p:spPr>
      </p:pic>
      <p:sp>
        <p:nvSpPr>
          <p:cNvPr id="5" name="TextBox 4">
            <a:extLst>
              <a:ext uri="{FF2B5EF4-FFF2-40B4-BE49-F238E27FC236}">
                <a16:creationId xmlns:a16="http://schemas.microsoft.com/office/drawing/2014/main" id="{BB58FBD8-B6B2-744A-897D-15CA0E28FAAE}"/>
              </a:ext>
            </a:extLst>
          </p:cNvPr>
          <p:cNvSpPr txBox="1"/>
          <p:nvPr/>
        </p:nvSpPr>
        <p:spPr>
          <a:xfrm>
            <a:off x="409074" y="836408"/>
            <a:ext cx="8542421" cy="553998"/>
          </a:xfrm>
          <a:prstGeom prst="rect">
            <a:avLst/>
          </a:prstGeom>
          <a:noFill/>
        </p:spPr>
        <p:txBody>
          <a:bodyPr wrap="square" rtlCol="0">
            <a:spAutoFit/>
          </a:bodyPr>
          <a:lstStyle/>
          <a:p>
            <a:r>
              <a:rPr lang="en-US" sz="3000" b="1" dirty="0">
                <a:solidFill>
                  <a:srgbClr val="F08221"/>
                </a:solidFill>
                <a:latin typeface="Arial" panose="020B0604020202020204" pitchFamily="34" charset="0"/>
              </a:rPr>
              <a:t>Management of</a:t>
            </a:r>
            <a:r>
              <a:rPr lang="en-US"/>
              <a:t> </a:t>
            </a:r>
            <a:r>
              <a:rPr lang="en-US" sz="3000" b="1" dirty="0">
                <a:solidFill>
                  <a:srgbClr val="F08221"/>
                </a:solidFill>
                <a:latin typeface="Arial" panose="020B0604020202020204" pitchFamily="34" charset="0"/>
              </a:rPr>
              <a:t>Procedural</a:t>
            </a:r>
            <a:r>
              <a:rPr lang="en-US"/>
              <a:t> </a:t>
            </a:r>
            <a:r>
              <a:rPr lang="en-US" sz="3000" b="1" dirty="0">
                <a:solidFill>
                  <a:srgbClr val="F08221"/>
                </a:solidFill>
                <a:latin typeface="Arial" panose="020B0604020202020204" pitchFamily="34" charset="0"/>
              </a:rPr>
              <a:t>Sedation</a:t>
            </a:r>
            <a:r>
              <a:rPr lang="en-US"/>
              <a:t> </a:t>
            </a:r>
            <a:r>
              <a:rPr lang="en-US" sz="3000" b="1" dirty="0">
                <a:solidFill>
                  <a:srgbClr val="F08221"/>
                </a:solidFill>
                <a:latin typeface="Arial" panose="020B0604020202020204" pitchFamily="34" charset="0"/>
              </a:rPr>
              <a:t>Risks</a:t>
            </a:r>
            <a:endParaRPr lang="en-US" sz="3000" b="1" baseline="30000"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20DA00D-12F1-1342-8952-36FA39D69165}"/>
              </a:ext>
            </a:extLst>
          </p:cNvPr>
          <p:cNvSpPr txBox="1"/>
          <p:nvPr/>
        </p:nvSpPr>
        <p:spPr>
          <a:xfrm>
            <a:off x="2120367" y="6504416"/>
            <a:ext cx="8238821" cy="230832"/>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*Derived from Schacter et al, Crit Care Med 1980 – as used in Egan, Fundamentals of Respiratory Care 6th Ed.</a:t>
            </a:r>
          </a:p>
        </p:txBody>
      </p:sp>
      <p:sp>
        <p:nvSpPr>
          <p:cNvPr id="7" name="TextBox 6">
            <a:extLst>
              <a:ext uri="{FF2B5EF4-FFF2-40B4-BE49-F238E27FC236}">
                <a16:creationId xmlns:a16="http://schemas.microsoft.com/office/drawing/2014/main" id="{0D5AE978-AA13-C94F-A37A-0E00F3193D4C}"/>
              </a:ext>
            </a:extLst>
          </p:cNvPr>
          <p:cNvSpPr txBox="1"/>
          <p:nvPr/>
        </p:nvSpPr>
        <p:spPr>
          <a:xfrm>
            <a:off x="409074" y="1772882"/>
            <a:ext cx="5773153" cy="3739998"/>
          </a:xfrm>
          <a:prstGeom prst="rect">
            <a:avLst/>
          </a:prstGeom>
          <a:noFill/>
        </p:spPr>
        <p:txBody>
          <a:bodyPr wrap="square" rtlCol="0">
            <a:spAutoFit/>
          </a:bodyPr>
          <a:lstStyle/>
          <a:p>
            <a:pPr marL="285750" indent="-285750">
              <a:lnSpc>
                <a:spcPct val="150000"/>
              </a:lnSpc>
              <a:buBlip>
                <a:blip r:embed="rId4"/>
              </a:buBlip>
            </a:pPr>
            <a:r>
              <a:rPr lang="en-US" sz="1600" dirty="0">
                <a:solidFill>
                  <a:srgbClr val="0767B2"/>
                </a:solidFill>
                <a:latin typeface="Arial" panose="020B0604020202020204" pitchFamily="34" charset="0"/>
              </a:rPr>
              <a:t>While</a:t>
            </a:r>
            <a:r>
              <a:rPr lang="en-US"/>
              <a:t> </a:t>
            </a:r>
            <a:r>
              <a:rPr lang="en-US" sz="1600" dirty="0">
                <a:solidFill>
                  <a:srgbClr val="0767B2"/>
                </a:solidFill>
                <a:latin typeface="Arial" panose="020B0604020202020204" pitchFamily="34" charset="0"/>
              </a:rPr>
              <a:t>being beneficial</a:t>
            </a:r>
            <a:r>
              <a:rPr lang="en-US"/>
              <a:t> </a:t>
            </a:r>
            <a:r>
              <a:rPr lang="en-US" sz="1600" dirty="0">
                <a:solidFill>
                  <a:srgbClr val="0767B2"/>
                </a:solidFill>
                <a:latin typeface="Arial" panose="020B0604020202020204" pitchFamily="34" charset="0"/>
              </a:rPr>
              <a:t>for patients</a:t>
            </a:r>
            <a:r>
              <a:rPr lang="en-US"/>
              <a:t> </a:t>
            </a:r>
            <a:r>
              <a:rPr lang="en-US" sz="1600" dirty="0">
                <a:solidFill>
                  <a:srgbClr val="0767B2"/>
                </a:solidFill>
                <a:latin typeface="Arial" panose="020B0604020202020204" pitchFamily="34" charset="0"/>
              </a:rPr>
              <a:t>and helpful</a:t>
            </a:r>
            <a:r>
              <a:rPr lang="en-US"/>
              <a:t> </a:t>
            </a:r>
            <a:r>
              <a:rPr lang="en-US" sz="1600" dirty="0">
                <a:solidFill>
                  <a:srgbClr val="0767B2"/>
                </a:solidFill>
                <a:latin typeface="Arial" panose="020B0604020202020204" pitchFamily="34" charset="0"/>
              </a:rPr>
              <a:t>for clinicians</a:t>
            </a:r>
            <a:r>
              <a:rPr lang="en-US"/>
              <a:t> </a:t>
            </a:r>
            <a:r>
              <a:rPr lang="en-US" sz="1600" dirty="0">
                <a:solidFill>
                  <a:srgbClr val="0767B2"/>
                </a:solidFill>
                <a:latin typeface="Arial" panose="020B0604020202020204" pitchFamily="34" charset="0"/>
              </a:rPr>
              <a:t>in performing</a:t>
            </a:r>
            <a:r>
              <a:rPr lang="en-US"/>
              <a:t> </a:t>
            </a:r>
            <a:r>
              <a:rPr lang="en-US" sz="1600" dirty="0">
                <a:solidFill>
                  <a:srgbClr val="0767B2"/>
                </a:solidFill>
                <a:latin typeface="Arial" panose="020B0604020202020204" pitchFamily="34" charset="0"/>
              </a:rPr>
              <a:t>procedures</a:t>
            </a:r>
            <a:r>
              <a:rPr lang="en-US"/>
              <a:t> </a:t>
            </a:r>
            <a:r>
              <a:rPr lang="en-US" sz="1600" dirty="0">
                <a:solidFill>
                  <a:srgbClr val="0767B2"/>
                </a:solidFill>
                <a:latin typeface="Arial" panose="020B0604020202020204" pitchFamily="34" charset="0"/>
              </a:rPr>
              <a:t>effectively,</a:t>
            </a:r>
            <a:r>
              <a:rPr lang="en-US"/>
              <a:t> </a:t>
            </a:r>
            <a:r>
              <a:rPr lang="en-US" sz="1600" dirty="0">
                <a:solidFill>
                  <a:srgbClr val="0767B2"/>
                </a:solidFill>
                <a:latin typeface="Arial" panose="020B0604020202020204" pitchFamily="34" charset="0"/>
              </a:rPr>
              <a:t>procedural</a:t>
            </a:r>
            <a:r>
              <a:rPr lang="en-US"/>
              <a:t> </a:t>
            </a:r>
            <a:r>
              <a:rPr lang="en-US" sz="1600" dirty="0">
                <a:solidFill>
                  <a:srgbClr val="0767B2"/>
                </a:solidFill>
                <a:latin typeface="Arial" panose="020B0604020202020204" pitchFamily="34" charset="0"/>
              </a:rPr>
              <a:t>sedation</a:t>
            </a:r>
            <a:r>
              <a:rPr lang="en-US"/>
              <a:t> </a:t>
            </a:r>
            <a:r>
              <a:rPr lang="en-US" sz="1600" dirty="0">
                <a:solidFill>
                  <a:srgbClr val="0767B2"/>
                </a:solidFill>
                <a:latin typeface="Arial" panose="020B0604020202020204" pitchFamily="34" charset="0"/>
              </a:rPr>
              <a:t>carries</a:t>
            </a:r>
            <a:r>
              <a:rPr lang="en-US"/>
              <a:t> </a:t>
            </a:r>
            <a:r>
              <a:rPr lang="en-US" sz="1600" dirty="0">
                <a:solidFill>
                  <a:srgbClr val="0767B2"/>
                </a:solidFill>
                <a:latin typeface="Arial" panose="020B0604020202020204" pitchFamily="34" charset="0"/>
              </a:rPr>
              <a:t>significant risks. </a:t>
            </a:r>
          </a:p>
          <a:p>
            <a:pPr marL="285750" indent="-285750">
              <a:lnSpc>
                <a:spcPct val="150000"/>
              </a:lnSpc>
              <a:buBlip>
                <a:blip r:embed="rId4"/>
              </a:buBlip>
            </a:pPr>
            <a:r>
              <a:rPr lang="en-US" sz="1600" dirty="0">
                <a:solidFill>
                  <a:srgbClr val="0767B2"/>
                </a:solidFill>
                <a:latin typeface="Arial" panose="020B0604020202020204" pitchFamily="34" charset="0"/>
              </a:rPr>
              <a:t>Patients</a:t>
            </a:r>
            <a:r>
              <a:rPr lang="en-US"/>
              <a:t> </a:t>
            </a:r>
            <a:r>
              <a:rPr lang="en-US" sz="1600" dirty="0">
                <a:solidFill>
                  <a:srgbClr val="0767B2"/>
                </a:solidFill>
                <a:latin typeface="Arial" panose="020B0604020202020204" pitchFamily="34" charset="0"/>
              </a:rPr>
              <a:t>are</a:t>
            </a:r>
            <a:r>
              <a:rPr lang="en-US"/>
              <a:t> </a:t>
            </a:r>
            <a:r>
              <a:rPr lang="en-US" sz="1600" dirty="0">
                <a:solidFill>
                  <a:srgbClr val="0767B2"/>
                </a:solidFill>
                <a:latin typeface="Arial" panose="020B0604020202020204" pitchFamily="34" charset="0"/>
              </a:rPr>
              <a:t>at risk of</a:t>
            </a:r>
            <a:r>
              <a:rPr lang="en-US"/>
              <a:t> </a:t>
            </a:r>
            <a:r>
              <a:rPr lang="en-US" sz="1600" dirty="0">
                <a:solidFill>
                  <a:srgbClr val="0767B2"/>
                </a:solidFill>
                <a:latin typeface="Arial" panose="020B0604020202020204" pitchFamily="34" charset="0"/>
              </a:rPr>
              <a:t>respiratory</a:t>
            </a:r>
            <a:r>
              <a:rPr lang="en-US"/>
              <a:t> </a:t>
            </a:r>
            <a:r>
              <a:rPr lang="en-US" sz="1600" dirty="0">
                <a:solidFill>
                  <a:srgbClr val="0767B2"/>
                </a:solidFill>
                <a:latin typeface="Arial" panose="020B0604020202020204" pitchFamily="34" charset="0"/>
              </a:rPr>
              <a:t>depression,</a:t>
            </a:r>
            <a:r>
              <a:rPr lang="en-US"/>
              <a:t> </a:t>
            </a:r>
            <a:r>
              <a:rPr lang="en-US" sz="1600" dirty="0">
                <a:solidFill>
                  <a:srgbClr val="0767B2"/>
                </a:solidFill>
                <a:latin typeface="Arial" panose="020B0604020202020204" pitchFamily="34" charset="0"/>
              </a:rPr>
              <a:t>which</a:t>
            </a:r>
            <a:r>
              <a:rPr lang="en-US"/>
              <a:t> </a:t>
            </a:r>
            <a:r>
              <a:rPr lang="en-US" sz="1600" dirty="0">
                <a:solidFill>
                  <a:srgbClr val="0767B2"/>
                </a:solidFill>
                <a:latin typeface="Arial" panose="020B0604020202020204" pitchFamily="34" charset="0"/>
              </a:rPr>
              <a:t>may lead to</a:t>
            </a:r>
            <a:r>
              <a:rPr lang="en-US"/>
              <a:t> </a:t>
            </a:r>
            <a:r>
              <a:rPr lang="en-US" sz="1600" dirty="0">
                <a:solidFill>
                  <a:srgbClr val="0767B2"/>
                </a:solidFill>
                <a:latin typeface="Arial" panose="020B0604020202020204" pitchFamily="34" charset="0"/>
              </a:rPr>
              <a:t>serious</a:t>
            </a:r>
            <a:r>
              <a:rPr lang="en-US"/>
              <a:t> </a:t>
            </a:r>
            <a:r>
              <a:rPr lang="en-US" sz="1600" dirty="0">
                <a:solidFill>
                  <a:srgbClr val="0767B2"/>
                </a:solidFill>
                <a:latin typeface="Arial" panose="020B0604020202020204" pitchFamily="34" charset="0"/>
              </a:rPr>
              <a:t>injury</a:t>
            </a:r>
            <a:r>
              <a:rPr lang="en-US"/>
              <a:t> </a:t>
            </a:r>
            <a:r>
              <a:rPr lang="en-US" sz="1600" dirty="0">
                <a:solidFill>
                  <a:srgbClr val="0767B2"/>
                </a:solidFill>
                <a:latin typeface="Arial" panose="020B0604020202020204" pitchFamily="34" charset="0"/>
              </a:rPr>
              <a:t>or even</a:t>
            </a:r>
            <a:r>
              <a:rPr lang="en-US"/>
              <a:t> </a:t>
            </a:r>
            <a:r>
              <a:rPr lang="en-US" sz="1600" dirty="0">
                <a:solidFill>
                  <a:srgbClr val="0767B2"/>
                </a:solidFill>
                <a:latin typeface="Arial" panose="020B0604020202020204" pitchFamily="34" charset="0"/>
              </a:rPr>
              <a:t>death. Depending on</a:t>
            </a:r>
            <a:r>
              <a:rPr lang="en-US"/>
              <a:t> </a:t>
            </a:r>
            <a:r>
              <a:rPr lang="en-US" sz="1600" dirty="0">
                <a:solidFill>
                  <a:srgbClr val="0767B2"/>
                </a:solidFill>
                <a:latin typeface="Arial" panose="020B0604020202020204" pitchFamily="34" charset="0"/>
              </a:rPr>
              <a:t>the depth of</a:t>
            </a:r>
            <a:r>
              <a:rPr lang="en-US"/>
              <a:t> </a:t>
            </a:r>
            <a:r>
              <a:rPr lang="en-US" sz="1600" dirty="0">
                <a:solidFill>
                  <a:srgbClr val="0767B2"/>
                </a:solidFill>
                <a:latin typeface="Arial" panose="020B0604020202020204" pitchFamily="34" charset="0"/>
              </a:rPr>
              <a:t>sedation,</a:t>
            </a:r>
            <a:r>
              <a:rPr lang="en-US"/>
              <a:t> </a:t>
            </a:r>
            <a:r>
              <a:rPr lang="en-US" sz="1600" dirty="0">
                <a:solidFill>
                  <a:srgbClr val="0767B2"/>
                </a:solidFill>
                <a:latin typeface="Arial" panose="020B0604020202020204" pitchFamily="34" charset="0"/>
              </a:rPr>
              <a:t>patients</a:t>
            </a:r>
            <a:r>
              <a:rPr lang="en-US"/>
              <a:t> </a:t>
            </a:r>
            <a:r>
              <a:rPr lang="en-US" sz="1600" dirty="0">
                <a:solidFill>
                  <a:srgbClr val="0767B2"/>
                </a:solidFill>
                <a:latin typeface="Arial" panose="020B0604020202020204" pitchFamily="34" charset="0"/>
              </a:rPr>
              <a:t>may</a:t>
            </a:r>
            <a:r>
              <a:rPr lang="en-US"/>
              <a:t> </a:t>
            </a:r>
            <a:r>
              <a:rPr lang="en-US" sz="1600" dirty="0">
                <a:solidFill>
                  <a:srgbClr val="0767B2"/>
                </a:solidFill>
                <a:latin typeface="Arial" panose="020B0604020202020204" pitchFamily="34" charset="0"/>
              </a:rPr>
              <a:t>experience</a:t>
            </a:r>
            <a:r>
              <a:rPr lang="en-US"/>
              <a:t> </a:t>
            </a:r>
            <a:r>
              <a:rPr lang="en-US" sz="1600" dirty="0">
                <a:solidFill>
                  <a:srgbClr val="0767B2"/>
                </a:solidFill>
                <a:latin typeface="Arial" panose="020B0604020202020204" pitchFamily="34" charset="0"/>
              </a:rPr>
              <a:t>apneas</a:t>
            </a:r>
            <a:r>
              <a:rPr lang="en-US"/>
              <a:t> </a:t>
            </a:r>
            <a:r>
              <a:rPr lang="en-US" sz="1600" dirty="0">
                <a:solidFill>
                  <a:srgbClr val="0767B2"/>
                </a:solidFill>
                <a:latin typeface="Arial" panose="020B0604020202020204" pitchFamily="34" charset="0"/>
              </a:rPr>
              <a:t>or</a:t>
            </a:r>
            <a:r>
              <a:rPr lang="en-US"/>
              <a:t> </a:t>
            </a:r>
            <a:r>
              <a:rPr lang="en-US" sz="1600" dirty="0">
                <a:solidFill>
                  <a:srgbClr val="0767B2"/>
                </a:solidFill>
                <a:latin typeface="Arial" panose="020B0604020202020204" pitchFamily="34" charset="0"/>
              </a:rPr>
              <a:t>airway</a:t>
            </a:r>
            <a:r>
              <a:rPr lang="en-US"/>
              <a:t> </a:t>
            </a:r>
            <a:r>
              <a:rPr lang="en-US" sz="1600" dirty="0">
                <a:solidFill>
                  <a:srgbClr val="0767B2"/>
                </a:solidFill>
                <a:latin typeface="Arial" panose="020B0604020202020204" pitchFamily="34" charset="0"/>
              </a:rPr>
              <a:t>obstructions.</a:t>
            </a:r>
          </a:p>
          <a:p>
            <a:pPr marL="285750" indent="-285750">
              <a:lnSpc>
                <a:spcPct val="150000"/>
              </a:lnSpc>
              <a:buBlip>
                <a:blip r:embed="rId4"/>
              </a:buBlip>
            </a:pPr>
            <a:r>
              <a:rPr lang="en-US" sz="1600" dirty="0">
                <a:solidFill>
                  <a:srgbClr val="0767B2"/>
                </a:solidFill>
                <a:latin typeface="Arial" panose="020B0604020202020204" pitchFamily="34" charset="0"/>
              </a:rPr>
              <a:t>Excessive</a:t>
            </a:r>
            <a:r>
              <a:rPr lang="en-US"/>
              <a:t> </a:t>
            </a:r>
            <a:r>
              <a:rPr lang="en-US" sz="1600" dirty="0">
                <a:solidFill>
                  <a:srgbClr val="0767B2"/>
                </a:solidFill>
                <a:latin typeface="Arial" panose="020B0604020202020204" pitchFamily="34" charset="0"/>
              </a:rPr>
              <a:t>sedation</a:t>
            </a:r>
            <a:r>
              <a:rPr lang="en-US"/>
              <a:t> </a:t>
            </a:r>
            <a:r>
              <a:rPr lang="en-US" sz="1600" dirty="0">
                <a:solidFill>
                  <a:srgbClr val="0767B2"/>
                </a:solidFill>
                <a:latin typeface="Arial" panose="020B0604020202020204" pitchFamily="34" charset="0"/>
              </a:rPr>
              <a:t>may</a:t>
            </a:r>
            <a:r>
              <a:rPr lang="en-US"/>
              <a:t> </a:t>
            </a:r>
            <a:r>
              <a:rPr lang="en-US" sz="1600" dirty="0">
                <a:solidFill>
                  <a:srgbClr val="0767B2"/>
                </a:solidFill>
                <a:latin typeface="Arial" panose="020B0604020202020204" pitchFamily="34" charset="0"/>
              </a:rPr>
              <a:t>cause</a:t>
            </a:r>
            <a:r>
              <a:rPr lang="en-US"/>
              <a:t> </a:t>
            </a:r>
            <a:r>
              <a:rPr lang="en-US" sz="1600" dirty="0">
                <a:solidFill>
                  <a:srgbClr val="0767B2"/>
                </a:solidFill>
                <a:latin typeface="Arial" panose="020B0604020202020204" pitchFamily="34" charset="0"/>
              </a:rPr>
              <a:t>a</a:t>
            </a:r>
            <a:r>
              <a:rPr lang="en-US"/>
              <a:t> </a:t>
            </a:r>
            <a:r>
              <a:rPr lang="en-US" sz="1600" dirty="0">
                <a:solidFill>
                  <a:srgbClr val="0767B2"/>
                </a:solidFill>
                <a:latin typeface="Arial" panose="020B0604020202020204" pitchFamily="34" charset="0"/>
              </a:rPr>
              <a:t>slower</a:t>
            </a:r>
            <a:r>
              <a:rPr lang="en-US"/>
              <a:t> </a:t>
            </a:r>
            <a:r>
              <a:rPr lang="en-US" sz="1600" dirty="0">
                <a:solidFill>
                  <a:srgbClr val="0767B2"/>
                </a:solidFill>
                <a:latin typeface="Arial" panose="020B0604020202020204" pitchFamily="34" charset="0"/>
              </a:rPr>
              <a:t>recovery</a:t>
            </a:r>
            <a:r>
              <a:rPr lang="en-US"/>
              <a:t> </a:t>
            </a:r>
            <a:r>
              <a:rPr lang="en-US" sz="1600" dirty="0">
                <a:solidFill>
                  <a:srgbClr val="0767B2"/>
                </a:solidFill>
                <a:latin typeface="Arial" panose="020B0604020202020204" pitchFamily="34" charset="0"/>
              </a:rPr>
              <a:t>and</a:t>
            </a:r>
            <a:r>
              <a:rPr lang="en-US"/>
              <a:t> </a:t>
            </a:r>
            <a:r>
              <a:rPr lang="en-US" sz="1600" dirty="0">
                <a:solidFill>
                  <a:srgbClr val="0767B2"/>
                </a:solidFill>
                <a:latin typeface="Arial" panose="020B0604020202020204" pitchFamily="34" charset="0"/>
              </a:rPr>
              <a:t>a</a:t>
            </a:r>
            <a:r>
              <a:rPr lang="en-US"/>
              <a:t> </a:t>
            </a:r>
            <a:r>
              <a:rPr lang="en-US" sz="1600" dirty="0">
                <a:solidFill>
                  <a:srgbClr val="0767B2"/>
                </a:solidFill>
                <a:latin typeface="Arial" panose="020B0604020202020204" pitchFamily="34" charset="0"/>
              </a:rPr>
              <a:t>longer</a:t>
            </a:r>
            <a:r>
              <a:rPr lang="en-US"/>
              <a:t> </a:t>
            </a:r>
            <a:r>
              <a:rPr lang="en-US" sz="1600" dirty="0">
                <a:solidFill>
                  <a:srgbClr val="0767B2"/>
                </a:solidFill>
                <a:latin typeface="Arial" panose="020B0604020202020204" pitchFamily="34" charset="0"/>
              </a:rPr>
              <a:t>hospital</a:t>
            </a:r>
            <a:r>
              <a:rPr lang="en-US"/>
              <a:t> </a:t>
            </a:r>
            <a:r>
              <a:rPr lang="en-US" sz="1600" dirty="0">
                <a:solidFill>
                  <a:srgbClr val="0767B2"/>
                </a:solidFill>
                <a:latin typeface="Arial" panose="020B0604020202020204" pitchFamily="34" charset="0"/>
              </a:rPr>
              <a:t>stay. </a:t>
            </a:r>
          </a:p>
        </p:txBody>
      </p:sp>
      <p:sp>
        <p:nvSpPr>
          <p:cNvPr id="2" name="Metin kutusu 1"/>
          <p:cNvSpPr txBox="1"/>
          <p:nvPr/>
        </p:nvSpPr>
        <p:spPr>
          <a:xfrm>
            <a:off x="7219666" y="1772882"/>
            <a:ext cx="3957850" cy="338554"/>
          </a:xfrm>
          <a:prstGeom prst="rect">
            <a:avLst/>
          </a:prstGeom>
          <a:noFill/>
        </p:spPr>
        <p:txBody>
          <a:bodyPr wrap="square" rtlCol="0">
            <a:spAutoFit/>
          </a:bodyPr>
          <a:lstStyle/>
          <a:p>
            <a:pPr algn="ctr"/>
            <a:r>
              <a:rPr lang="en-US" sz="1600" b="1" dirty="0">
                <a:solidFill>
                  <a:srgbClr val="0767B2"/>
                </a:solidFill>
                <a:latin typeface="Arial" panose="020B0604020202020204" pitchFamily="34" charset="0"/>
              </a:rPr>
              <a:t>Mouth</a:t>
            </a:r>
            <a:r>
              <a:rPr lang="en-US"/>
              <a:t> </a:t>
            </a:r>
            <a:r>
              <a:rPr lang="en-US" sz="1600" b="1" dirty="0">
                <a:solidFill>
                  <a:srgbClr val="0767B2"/>
                </a:solidFill>
                <a:latin typeface="Arial" panose="020B0604020202020204" pitchFamily="34" charset="0"/>
              </a:rPr>
              <a:t>Breathing et CO</a:t>
            </a:r>
            <a:r>
              <a:rPr lang="en-US" sz="1600" b="1" baseline="-25000" dirty="0">
                <a:solidFill>
                  <a:srgbClr val="0767B2"/>
                </a:solidFill>
                <a:latin typeface="Arial" panose="020B0604020202020204" pitchFamily="34" charset="0"/>
              </a:rPr>
              <a:t>2</a:t>
            </a:r>
            <a:r>
              <a:rPr lang="en-US"/>
              <a:t> </a:t>
            </a:r>
            <a:r>
              <a:rPr lang="en-US" sz="1600" b="1" dirty="0">
                <a:solidFill>
                  <a:srgbClr val="0767B2"/>
                </a:solidFill>
                <a:latin typeface="Arial" panose="020B0604020202020204" pitchFamily="34" charset="0"/>
              </a:rPr>
              <a:t>Measurement</a:t>
            </a:r>
            <a:endParaRPr lang="en-US" sz="1600" b="1" dirty="0">
              <a:solidFill>
                <a:srgbClr val="0767B2"/>
              </a:solidFill>
              <a:latin typeface="Arial" panose="020B0604020202020204" pitchFamily="34" charset="0"/>
              <a:cs typeface="Arial" panose="020B0604020202020204" pitchFamily="34" charset="0"/>
            </a:endParaRPr>
          </a:p>
        </p:txBody>
      </p:sp>
      <p:sp>
        <p:nvSpPr>
          <p:cNvPr id="10" name="Metin kutusu 9"/>
          <p:cNvSpPr txBox="1"/>
          <p:nvPr/>
        </p:nvSpPr>
        <p:spPr>
          <a:xfrm>
            <a:off x="10153934" y="2498486"/>
            <a:ext cx="996286" cy="754053"/>
          </a:xfrm>
          <a:prstGeom prst="rect">
            <a:avLst/>
          </a:prstGeom>
          <a:noFill/>
        </p:spPr>
        <p:txBody>
          <a:bodyPr wrap="square" rtlCol="0">
            <a:spAutoFit/>
          </a:bodyPr>
          <a:lstStyle/>
          <a:p>
            <a:pPr algn="r">
              <a:spcAft>
                <a:spcPts val="600"/>
              </a:spcAft>
            </a:pPr>
            <a:r>
              <a:rPr lang="en-US" sz="1100" dirty="0">
                <a:solidFill>
                  <a:schemeClr val="tx1">
                    <a:lumMod val="50000"/>
                    <a:lumOff val="50000"/>
                  </a:schemeClr>
                </a:solidFill>
                <a:latin typeface="Arial" panose="020B0604020202020204" pitchFamily="34" charset="0"/>
              </a:rPr>
              <a:t>Oridion</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a:p>
            <a:pPr algn="r">
              <a:spcAft>
                <a:spcPts val="600"/>
              </a:spcAft>
            </a:pPr>
            <a:r>
              <a:rPr lang="en-US" sz="1100" dirty="0">
                <a:solidFill>
                  <a:schemeClr val="tx1">
                    <a:lumMod val="50000"/>
                    <a:lumOff val="50000"/>
                  </a:schemeClr>
                </a:solidFill>
                <a:latin typeface="Arial" panose="020B0604020202020204" pitchFamily="34" charset="0"/>
              </a:rPr>
              <a:t>Salter</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a:p>
            <a:pPr algn="r">
              <a:spcAft>
                <a:spcPts val="600"/>
              </a:spcAft>
            </a:pPr>
            <a:r>
              <a:rPr lang="en-US" sz="1100" dirty="0">
                <a:solidFill>
                  <a:schemeClr val="tx1">
                    <a:lumMod val="50000"/>
                    <a:lumOff val="50000"/>
                  </a:schemeClr>
                </a:solidFill>
                <a:latin typeface="Arial" panose="020B0604020202020204" pitchFamily="34" charset="0"/>
              </a:rPr>
              <a:t>GE</a:t>
            </a:r>
            <a:endParaRPr lang="en-US" sz="11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Metin kutusu 10"/>
          <p:cNvSpPr txBox="1"/>
          <p:nvPr/>
        </p:nvSpPr>
        <p:spPr>
          <a:xfrm rot="16200000">
            <a:off x="5421569" y="3761171"/>
            <a:ext cx="1266967" cy="276999"/>
          </a:xfrm>
          <a:prstGeom prst="rect">
            <a:avLst/>
          </a:prstGeom>
          <a:noFill/>
        </p:spPr>
        <p:txBody>
          <a:bodyPr wrap="square" rtlCol="0">
            <a:spAutoFit/>
          </a:bodyPr>
          <a:lstStyle/>
          <a:p>
            <a:pPr algn="ctr">
              <a:spcAft>
                <a:spcPts val="600"/>
              </a:spcAft>
            </a:pPr>
            <a:r>
              <a:rPr lang="en-US" sz="1200" b="1" dirty="0">
                <a:solidFill>
                  <a:schemeClr val="tx1">
                    <a:lumMod val="50000"/>
                    <a:lumOff val="50000"/>
                  </a:schemeClr>
                </a:solidFill>
                <a:latin typeface="Arial" panose="020B0604020202020204" pitchFamily="34" charset="0"/>
              </a:rPr>
              <a:t>mm Mercury</a:t>
            </a:r>
            <a:endParaRPr lang="en-US"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2" name="Metin kutusu 11"/>
          <p:cNvSpPr txBox="1"/>
          <p:nvPr/>
        </p:nvSpPr>
        <p:spPr>
          <a:xfrm>
            <a:off x="7047926" y="5374380"/>
            <a:ext cx="1266967" cy="276999"/>
          </a:xfrm>
          <a:prstGeom prst="rect">
            <a:avLst/>
          </a:prstGeom>
          <a:noFill/>
        </p:spPr>
        <p:txBody>
          <a:bodyPr wrap="square" rtlCol="0">
            <a:spAutoFit/>
          </a:bodyPr>
          <a:lstStyle/>
          <a:p>
            <a:pPr algn="ctr">
              <a:spcAft>
                <a:spcPts val="600"/>
              </a:spcAft>
            </a:pPr>
            <a:r>
              <a:rPr lang="en-US" sz="1200" b="1" dirty="0">
                <a:solidFill>
                  <a:schemeClr val="tx1">
                    <a:lumMod val="50000"/>
                    <a:lumOff val="50000"/>
                  </a:schemeClr>
                </a:solidFill>
                <a:latin typeface="Arial" panose="020B0604020202020204" pitchFamily="34" charset="0"/>
              </a:rPr>
              <a:t>Room</a:t>
            </a:r>
            <a:r>
              <a:rPr lang="en-US"/>
              <a:t> </a:t>
            </a:r>
            <a:r>
              <a:rPr lang="en-US" sz="1200" b="1" dirty="0">
                <a:solidFill>
                  <a:schemeClr val="tx1">
                    <a:lumMod val="50000"/>
                    <a:lumOff val="50000"/>
                  </a:schemeClr>
                </a:solidFill>
                <a:latin typeface="Arial" panose="020B0604020202020204" pitchFamily="34" charset="0"/>
              </a:rPr>
              <a:t>Air</a:t>
            </a:r>
            <a:endParaRPr lang="en-US"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3" name="Metin kutusu 12"/>
          <p:cNvSpPr txBox="1"/>
          <p:nvPr/>
        </p:nvSpPr>
        <p:spPr>
          <a:xfrm>
            <a:off x="9725704" y="5371542"/>
            <a:ext cx="1266967" cy="276999"/>
          </a:xfrm>
          <a:prstGeom prst="rect">
            <a:avLst/>
          </a:prstGeom>
          <a:noFill/>
        </p:spPr>
        <p:txBody>
          <a:bodyPr wrap="square" rtlCol="0">
            <a:spAutoFit/>
          </a:bodyPr>
          <a:lstStyle/>
          <a:p>
            <a:pPr algn="ctr">
              <a:spcAft>
                <a:spcPts val="600"/>
              </a:spcAft>
            </a:pPr>
            <a:r>
              <a:rPr lang="en-US" sz="1200" b="1" dirty="0">
                <a:solidFill>
                  <a:schemeClr val="tx1">
                    <a:lumMod val="50000"/>
                    <a:lumOff val="50000"/>
                  </a:schemeClr>
                </a:solidFill>
                <a:latin typeface="Arial" panose="020B0604020202020204" pitchFamily="34" charset="0"/>
              </a:rPr>
              <a:t>O</a:t>
            </a:r>
            <a:r>
              <a:rPr lang="en-US" sz="1200" b="1" baseline="-25000" dirty="0">
                <a:solidFill>
                  <a:schemeClr val="tx1">
                    <a:lumMod val="50000"/>
                    <a:lumOff val="50000"/>
                  </a:schemeClr>
                </a:solidFill>
                <a:latin typeface="Arial" panose="020B0604020202020204" pitchFamily="34" charset="0"/>
              </a:rPr>
              <a:t>2</a:t>
            </a:r>
            <a:r>
              <a:rPr lang="en-US" sz="1200" b="1" dirty="0">
                <a:solidFill>
                  <a:schemeClr val="tx1">
                    <a:lumMod val="50000"/>
                    <a:lumOff val="50000"/>
                  </a:schemeClr>
                </a:solidFill>
                <a:latin typeface="Arial" panose="020B0604020202020204" pitchFamily="34" charset="0"/>
              </a:rPr>
              <a:t> 2 I/m</a:t>
            </a:r>
            <a:endParaRPr lang="en-US" sz="12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4" name="Metin kutusu 13"/>
          <p:cNvSpPr txBox="1"/>
          <p:nvPr/>
        </p:nvSpPr>
        <p:spPr>
          <a:xfrm>
            <a:off x="7047926" y="5771096"/>
            <a:ext cx="3944745" cy="430887"/>
          </a:xfrm>
          <a:prstGeom prst="rect">
            <a:avLst/>
          </a:prstGeom>
          <a:noFill/>
        </p:spPr>
        <p:txBody>
          <a:bodyPr wrap="square" rtlCol="0">
            <a:spAutoFit/>
          </a:bodyPr>
          <a:lstStyle/>
          <a:p>
            <a:pPr algn="ctr">
              <a:spcAft>
                <a:spcPts val="600"/>
              </a:spcAft>
            </a:pPr>
            <a:r>
              <a:rPr lang="en-US" sz="1100" dirty="0">
                <a:solidFill>
                  <a:srgbClr val="0767B2"/>
                </a:solidFill>
                <a:latin typeface="Arial" panose="020B0604020202020204" pitchFamily="34" charset="0"/>
              </a:rPr>
              <a:t>Procedural</a:t>
            </a:r>
            <a:r>
              <a:rPr lang="en-US" sz="1100" dirty="0"/>
              <a:t> </a:t>
            </a:r>
            <a:r>
              <a:rPr lang="en-US" sz="1100" dirty="0">
                <a:solidFill>
                  <a:srgbClr val="0767B2"/>
                </a:solidFill>
                <a:latin typeface="Arial" panose="020B0604020202020204" pitchFamily="34" charset="0"/>
              </a:rPr>
              <a:t>Sedation</a:t>
            </a:r>
            <a:r>
              <a:rPr lang="tr-TR" sz="1100" dirty="0">
                <a:solidFill>
                  <a:srgbClr val="0767B2"/>
                </a:solidFill>
                <a:latin typeface="Arial" panose="020B0604020202020204" pitchFamily="34" charset="0"/>
              </a:rPr>
              <a:t> </a:t>
            </a:r>
            <a:r>
              <a:rPr lang="en-US" sz="1100" b="1" dirty="0">
                <a:solidFill>
                  <a:srgbClr val="0767B2"/>
                </a:solidFill>
                <a:latin typeface="Arial" panose="020B0604020202020204" pitchFamily="34" charset="0"/>
              </a:rPr>
              <a:t>is used in most “minimal invasive” procedures not requiring general anesthesia.</a:t>
            </a:r>
            <a:endParaRPr lang="en-US" sz="1100" b="1" dirty="0">
              <a:solidFill>
                <a:srgbClr val="0767B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245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98D872-63C9-6B44-B3D4-16AF66C5498F}"/>
              </a:ext>
            </a:extLst>
          </p:cNvPr>
          <p:cNvPicPr>
            <a:picLocks noChangeAspect="1"/>
          </p:cNvPicPr>
          <p:nvPr/>
        </p:nvPicPr>
        <p:blipFill>
          <a:blip r:embed="rId2"/>
          <a:stretch>
            <a:fillRect/>
          </a:stretch>
        </p:blipFill>
        <p:spPr>
          <a:xfrm>
            <a:off x="-3" y="0"/>
            <a:ext cx="12192000" cy="6858000"/>
          </a:xfrm>
          <a:prstGeom prst="rect">
            <a:avLst/>
          </a:prstGeom>
        </p:spPr>
      </p:pic>
      <p:sp>
        <p:nvSpPr>
          <p:cNvPr id="5" name="TextBox 4">
            <a:extLst>
              <a:ext uri="{FF2B5EF4-FFF2-40B4-BE49-F238E27FC236}">
                <a16:creationId xmlns:a16="http://schemas.microsoft.com/office/drawing/2014/main" id="{FA2FF35F-1767-E64D-A884-563826B2F689}"/>
              </a:ext>
            </a:extLst>
          </p:cNvPr>
          <p:cNvSpPr txBox="1"/>
          <p:nvPr/>
        </p:nvSpPr>
        <p:spPr>
          <a:xfrm>
            <a:off x="409074" y="816676"/>
            <a:ext cx="8542421" cy="553998"/>
          </a:xfrm>
          <a:prstGeom prst="rect">
            <a:avLst/>
          </a:prstGeom>
          <a:noFill/>
        </p:spPr>
        <p:txBody>
          <a:bodyPr wrap="square" rtlCol="0">
            <a:spAutoFit/>
          </a:bodyPr>
          <a:lstStyle/>
          <a:p>
            <a:r>
              <a:rPr lang="en-US" sz="3000" b="1" dirty="0">
                <a:solidFill>
                  <a:srgbClr val="F08221"/>
                </a:solidFill>
                <a:latin typeface="Arial" panose="020B0604020202020204" pitchFamily="34" charset="0"/>
              </a:rPr>
              <a:t>Sacral</a:t>
            </a:r>
            <a:r>
              <a:rPr lang="en-US" dirty="0"/>
              <a:t> </a:t>
            </a:r>
            <a:r>
              <a:rPr lang="en-US" sz="3000" b="1" dirty="0">
                <a:solidFill>
                  <a:srgbClr val="F08221"/>
                </a:solidFill>
                <a:latin typeface="Arial" panose="020B0604020202020204" pitchFamily="34" charset="0"/>
              </a:rPr>
              <a:t>Nerve</a:t>
            </a:r>
            <a:r>
              <a:rPr lang="en-US" dirty="0"/>
              <a:t> </a:t>
            </a:r>
            <a:r>
              <a:rPr lang="en-US" sz="3000" b="1" dirty="0">
                <a:solidFill>
                  <a:srgbClr val="F08221"/>
                </a:solidFill>
                <a:latin typeface="Arial" panose="020B0604020202020204" pitchFamily="34" charset="0"/>
              </a:rPr>
              <a:t>Stimulation (SNS)</a:t>
            </a:r>
            <a:r>
              <a:rPr lang="en-US" dirty="0"/>
              <a:t> </a:t>
            </a:r>
            <a:r>
              <a:rPr lang="en-US" sz="3000" b="1" dirty="0">
                <a:solidFill>
                  <a:srgbClr val="F08221"/>
                </a:solidFill>
                <a:latin typeface="Arial" panose="020B0604020202020204" pitchFamily="34" charset="0"/>
              </a:rPr>
              <a:t>for</a:t>
            </a:r>
            <a:r>
              <a:rPr lang="en-US" dirty="0"/>
              <a:t> </a:t>
            </a:r>
            <a:r>
              <a:rPr lang="en-US" sz="3000" b="1" dirty="0">
                <a:solidFill>
                  <a:srgbClr val="F08221"/>
                </a:solidFill>
                <a:latin typeface="Arial" panose="020B0604020202020204" pitchFamily="34" charset="0"/>
              </a:rPr>
              <a:t>Incontinence</a:t>
            </a:r>
            <a:endParaRPr lang="en-US" sz="3000" b="1" baseline="30000"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CD6974D-317F-F140-A96C-F59EFC5D769C}"/>
              </a:ext>
            </a:extLst>
          </p:cNvPr>
          <p:cNvSpPr txBox="1"/>
          <p:nvPr/>
        </p:nvSpPr>
        <p:spPr>
          <a:xfrm>
            <a:off x="2120367" y="6484684"/>
            <a:ext cx="8238821" cy="230832"/>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*Derived from Schacter et al, Crit Care Med 1980 – as used in Egan, Fundamentals of Respiratory Care 6th Ed.</a:t>
            </a:r>
          </a:p>
        </p:txBody>
      </p:sp>
      <p:sp>
        <p:nvSpPr>
          <p:cNvPr id="7" name="TextBox 6">
            <a:extLst>
              <a:ext uri="{FF2B5EF4-FFF2-40B4-BE49-F238E27FC236}">
                <a16:creationId xmlns:a16="http://schemas.microsoft.com/office/drawing/2014/main" id="{53B3E6A7-5602-0645-8594-7F8A0BF7C5AA}"/>
              </a:ext>
            </a:extLst>
          </p:cNvPr>
          <p:cNvSpPr txBox="1"/>
          <p:nvPr/>
        </p:nvSpPr>
        <p:spPr>
          <a:xfrm>
            <a:off x="409073" y="1703297"/>
            <a:ext cx="10371221" cy="1077218"/>
          </a:xfrm>
          <a:prstGeom prst="rect">
            <a:avLst/>
          </a:prstGeom>
          <a:noFill/>
        </p:spPr>
        <p:txBody>
          <a:bodyPr wrap="square" rtlCol="0">
            <a:spAutoFit/>
          </a:bodyPr>
          <a:lstStyle/>
          <a:p>
            <a:r>
              <a:rPr lang="en-US" sz="1600" b="1" dirty="0">
                <a:solidFill>
                  <a:srgbClr val="0767B2"/>
                </a:solidFill>
                <a:latin typeface="Arial" panose="020B0604020202020204" pitchFamily="34" charset="0"/>
                <a:cs typeface="Arial" panose="020B0604020202020204" pitchFamily="34" charset="0"/>
              </a:rPr>
              <a:t>The use of SNS</a:t>
            </a:r>
            <a:r>
              <a:rPr lang="en-US" sz="1600" b="1" dirty="0">
                <a:latin typeface="Arial" panose="020B0604020202020204" pitchFamily="34" charset="0"/>
                <a:cs typeface="Arial" panose="020B0604020202020204" pitchFamily="34" charset="0"/>
              </a:rPr>
              <a:t> </a:t>
            </a:r>
            <a:r>
              <a:rPr lang="en-US" sz="1600" b="1" dirty="0">
                <a:solidFill>
                  <a:srgbClr val="0767B2"/>
                </a:solidFill>
                <a:latin typeface="Arial" panose="020B0604020202020204" pitchFamily="34" charset="0"/>
                <a:cs typeface="Arial" panose="020B0604020202020204" pitchFamily="34" charset="0"/>
              </a:rPr>
              <a:t>in the treatment of</a:t>
            </a:r>
            <a:r>
              <a:rPr lang="en-US" sz="1600" b="1" dirty="0">
                <a:latin typeface="Arial" panose="020B0604020202020204" pitchFamily="34" charset="0"/>
                <a:cs typeface="Arial" panose="020B0604020202020204" pitchFamily="34" charset="0"/>
              </a:rPr>
              <a:t> </a:t>
            </a:r>
            <a:r>
              <a:rPr lang="en-US" sz="1600" b="1" dirty="0">
                <a:solidFill>
                  <a:srgbClr val="0767B2"/>
                </a:solidFill>
                <a:latin typeface="Arial" panose="020B0604020202020204" pitchFamily="34" charset="0"/>
                <a:cs typeface="Arial" panose="020B0604020202020204" pitchFamily="34" charset="0"/>
              </a:rPr>
              <a:t>incontinence</a:t>
            </a:r>
            <a:r>
              <a:rPr lang="en-US" sz="1600" dirty="0">
                <a:latin typeface="Arial" panose="020B0604020202020204" pitchFamily="34" charset="0"/>
                <a:cs typeface="Arial" panose="020B0604020202020204" pitchFamily="34" charset="0"/>
              </a:rPr>
              <a:t> </a:t>
            </a:r>
            <a:r>
              <a:rPr lang="en-US" sz="1600" b="1" dirty="0">
                <a:solidFill>
                  <a:srgbClr val="0767B2"/>
                </a:solidFill>
                <a:latin typeface="Arial" panose="020B0604020202020204" pitchFamily="34" charset="0"/>
                <a:cs typeface="Arial" panose="020B0604020202020204" pitchFamily="34" charset="0"/>
              </a:rPr>
              <a:t>have been found to be</a:t>
            </a:r>
            <a:r>
              <a:rPr lang="en-US" sz="1600" b="1" dirty="0">
                <a:latin typeface="Arial" panose="020B0604020202020204" pitchFamily="34" charset="0"/>
                <a:cs typeface="Arial" panose="020B0604020202020204" pitchFamily="34" charset="0"/>
              </a:rPr>
              <a:t> </a:t>
            </a:r>
            <a:r>
              <a:rPr lang="en-US" sz="1600" b="1" dirty="0">
                <a:solidFill>
                  <a:srgbClr val="0767B2"/>
                </a:solidFill>
                <a:latin typeface="Arial" panose="020B0604020202020204" pitchFamily="34" charset="0"/>
                <a:cs typeface="Arial" panose="020B0604020202020204" pitchFamily="34" charset="0"/>
              </a:rPr>
              <a:t>cost-effective</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compared</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to</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alternative</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treatments. For this reason,</a:t>
            </a:r>
            <a:r>
              <a:rPr lang="en-US" sz="1600" dirty="0">
                <a:latin typeface="Arial" panose="020B0604020202020204" pitchFamily="34" charset="0"/>
                <a:cs typeface="Arial" panose="020B0604020202020204" pitchFamily="34" charset="0"/>
              </a:rPr>
              <a:t> </a:t>
            </a:r>
            <a:r>
              <a:rPr lang="en-US" sz="1600" b="1" dirty="0">
                <a:solidFill>
                  <a:srgbClr val="0767B2"/>
                </a:solidFill>
                <a:latin typeface="Arial" panose="020B0604020202020204" pitchFamily="34" charset="0"/>
                <a:cs typeface="Arial" panose="020B0604020202020204" pitchFamily="34" charset="0"/>
              </a:rPr>
              <a:t>the NICE</a:t>
            </a:r>
            <a:r>
              <a:rPr lang="en-US" sz="1600" b="1" dirty="0">
                <a:latin typeface="Arial" panose="020B0604020202020204" pitchFamily="34" charset="0"/>
                <a:cs typeface="Arial" panose="020B0604020202020204" pitchFamily="34" charset="0"/>
              </a:rPr>
              <a:t> </a:t>
            </a:r>
            <a:r>
              <a:rPr lang="en-US" sz="1600" b="1" dirty="0">
                <a:solidFill>
                  <a:srgbClr val="0767B2"/>
                </a:solidFill>
                <a:latin typeface="Arial" panose="020B0604020202020204" pitchFamily="34" charset="0"/>
                <a:cs typeface="Arial" panose="020B0604020202020204" pitchFamily="34" charset="0"/>
              </a:rPr>
              <a:t>recommends</a:t>
            </a:r>
            <a:r>
              <a:rPr lang="en-US" sz="1600" b="1" dirty="0">
                <a:latin typeface="Arial" panose="020B0604020202020204" pitchFamily="34" charset="0"/>
                <a:cs typeface="Arial" panose="020B0604020202020204" pitchFamily="34" charset="0"/>
              </a:rPr>
              <a:t> </a:t>
            </a:r>
            <a:r>
              <a:rPr lang="en-US" sz="1600" b="1" dirty="0">
                <a:solidFill>
                  <a:srgbClr val="0767B2"/>
                </a:solidFill>
                <a:latin typeface="Arial" panose="020B0604020202020204" pitchFamily="34" charset="0"/>
                <a:cs typeface="Arial" panose="020B0604020202020204" pitchFamily="34" charset="0"/>
              </a:rPr>
              <a:t>the treatment of incontinence</a:t>
            </a:r>
            <a:r>
              <a:rPr lang="en-US" sz="1600" b="1" dirty="0">
                <a:latin typeface="Arial" panose="020B0604020202020204" pitchFamily="34" charset="0"/>
                <a:cs typeface="Arial" panose="020B0604020202020204" pitchFamily="34" charset="0"/>
              </a:rPr>
              <a:t> </a:t>
            </a:r>
            <a:r>
              <a:rPr lang="en-US" sz="1600" b="1" dirty="0">
                <a:solidFill>
                  <a:srgbClr val="0767B2"/>
                </a:solidFill>
                <a:latin typeface="Arial" panose="020B0604020202020204" pitchFamily="34" charset="0"/>
                <a:cs typeface="Arial" panose="020B0604020202020204" pitchFamily="34" charset="0"/>
              </a:rPr>
              <a:t>with SNS</a:t>
            </a:r>
            <a:r>
              <a:rPr lang="en-US" sz="1600" dirty="0">
                <a:solidFill>
                  <a:srgbClr val="0767B2"/>
                </a:solidFill>
                <a:latin typeface="Arial" panose="020B0604020202020204" pitchFamily="34" charset="0"/>
                <a:cs typeface="Arial" panose="020B0604020202020204" pitchFamily="34" charset="0"/>
              </a:rPr>
              <a:t>. However,</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in certain</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countries,</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this</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treatment</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is</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funded. Consequently,</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several projects</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have been developed</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for the</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use of treatment</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in these</a:t>
            </a:r>
            <a:r>
              <a:rPr lang="en-US" sz="1600" dirty="0">
                <a:latin typeface="Arial" panose="020B0604020202020204" pitchFamily="34" charset="0"/>
                <a:cs typeface="Arial" panose="020B0604020202020204" pitchFamily="34" charset="0"/>
              </a:rPr>
              <a:t> </a:t>
            </a:r>
            <a:r>
              <a:rPr lang="en-US" sz="1600" dirty="0">
                <a:solidFill>
                  <a:srgbClr val="0767B2"/>
                </a:solidFill>
                <a:latin typeface="Arial" panose="020B0604020202020204" pitchFamily="34" charset="0"/>
                <a:cs typeface="Arial" panose="020B0604020202020204" pitchFamily="34" charset="0"/>
              </a:rPr>
              <a:t>countries.</a:t>
            </a:r>
          </a:p>
        </p:txBody>
      </p:sp>
      <p:graphicFrame>
        <p:nvGraphicFramePr>
          <p:cNvPr id="3" name="Tablo 2"/>
          <p:cNvGraphicFramePr>
            <a:graphicFrameLocks noGrp="1"/>
          </p:cNvGraphicFramePr>
          <p:nvPr>
            <p:extLst>
              <p:ext uri="{D42A27DB-BD31-4B8C-83A1-F6EECF244321}">
                <p14:modId xmlns:p14="http://schemas.microsoft.com/office/powerpoint/2010/main" val="2071861584"/>
              </p:ext>
            </p:extLst>
          </p:nvPr>
        </p:nvGraphicFramePr>
        <p:xfrm>
          <a:off x="606247" y="2982550"/>
          <a:ext cx="11253657" cy="2348178"/>
        </p:xfrm>
        <a:graphic>
          <a:graphicData uri="http://schemas.openxmlformats.org/drawingml/2006/table">
            <a:tbl>
              <a:tblPr firstRow="1" firstCol="1" bandRow="1">
                <a:tableStyleId>{5C22544A-7EE6-4342-B048-85BDC9FD1C3A}</a:tableStyleId>
              </a:tblPr>
              <a:tblGrid>
                <a:gridCol w="339090">
                  <a:extLst>
                    <a:ext uri="{9D8B030D-6E8A-4147-A177-3AD203B41FA5}">
                      <a16:colId xmlns:a16="http://schemas.microsoft.com/office/drawing/2014/main" val="20000"/>
                    </a:ext>
                  </a:extLst>
                </a:gridCol>
                <a:gridCol w="5796657">
                  <a:extLst>
                    <a:ext uri="{9D8B030D-6E8A-4147-A177-3AD203B41FA5}">
                      <a16:colId xmlns:a16="http://schemas.microsoft.com/office/drawing/2014/main" val="20001"/>
                    </a:ext>
                  </a:extLst>
                </a:gridCol>
                <a:gridCol w="5117910">
                  <a:extLst>
                    <a:ext uri="{9D8B030D-6E8A-4147-A177-3AD203B41FA5}">
                      <a16:colId xmlns:a16="http://schemas.microsoft.com/office/drawing/2014/main" val="20002"/>
                    </a:ext>
                  </a:extLst>
                </a:gridCol>
              </a:tblGrid>
              <a:tr h="0">
                <a:tc>
                  <a:txBody>
                    <a:bodyPr/>
                    <a:lstStyle/>
                    <a:p>
                      <a:pPr>
                        <a:lnSpc>
                          <a:spcPct val="115000"/>
                        </a:lnSpc>
                        <a:spcBef>
                          <a:spcPts val="200"/>
                        </a:spcBef>
                        <a:spcAft>
                          <a:spcPts val="200"/>
                        </a:spcAft>
                      </a:pPr>
                      <a:r>
                        <a:rPr lang="en-US" sz="1400" dirty="0">
                          <a:effectLst/>
                          <a:latin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tc>
                  <a:txBody>
                    <a:bodyPr/>
                    <a:lstStyle/>
                    <a:p>
                      <a:pPr>
                        <a:lnSpc>
                          <a:spcPct val="115000"/>
                        </a:lnSpc>
                        <a:spcBef>
                          <a:spcPts val="200"/>
                        </a:spcBef>
                        <a:spcAft>
                          <a:spcPts val="200"/>
                        </a:spcAft>
                      </a:pPr>
                      <a:r>
                        <a:rPr lang="en-US" sz="1400" dirty="0">
                          <a:effectLst/>
                          <a:latin typeface="Arial" panose="020B0604020202020204" pitchFamily="34" charset="0"/>
                        </a:rPr>
                        <a:t>HEALTHCARE OUTCOME MEASURE</a:t>
                      </a:r>
                      <a:endParaRPr lang="en-US" sz="1800" dirty="0">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tc>
                  <a:txBody>
                    <a:bodyPr/>
                    <a:lstStyle/>
                    <a:p>
                      <a:pPr>
                        <a:lnSpc>
                          <a:spcPct val="115000"/>
                        </a:lnSpc>
                        <a:spcBef>
                          <a:spcPts val="200"/>
                        </a:spcBef>
                        <a:spcAft>
                          <a:spcPts val="200"/>
                        </a:spcAft>
                      </a:pPr>
                      <a:r>
                        <a:rPr lang="en-US" sz="1400">
                          <a:effectLst/>
                          <a:latin typeface="Arial" panose="020B0604020202020204" pitchFamily="34" charset="0"/>
                        </a:rPr>
                        <a:t>SUCCESS INDICATOR AT THE END OF 12 MONTHS</a:t>
                      </a:r>
                      <a:endParaRPr lang="en-US" sz="1800">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extLst>
                  <a:ext uri="{0D108BD9-81ED-4DB2-BD59-A6C34878D82A}">
                    <a16:rowId xmlns:a16="http://schemas.microsoft.com/office/drawing/2014/main" val="10000"/>
                  </a:ext>
                </a:extLst>
              </a:tr>
              <a:tr h="0">
                <a:tc>
                  <a:txBody>
                    <a:bodyPr/>
                    <a:lstStyle/>
                    <a:p>
                      <a:pPr>
                        <a:lnSpc>
                          <a:spcPct val="115000"/>
                        </a:lnSpc>
                        <a:spcBef>
                          <a:spcPts val="200"/>
                        </a:spcBef>
                        <a:spcAft>
                          <a:spcPts val="200"/>
                        </a:spcAft>
                      </a:pPr>
                      <a:r>
                        <a:rPr lang="en-US" sz="1400">
                          <a:effectLst/>
                          <a:latin typeface="Arial" panose="020B0604020202020204" pitchFamily="34" charset="0"/>
                        </a:rPr>
                        <a:t>1</a:t>
                      </a:r>
                      <a:endParaRPr lang="en-US" sz="1800">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tc>
                  <a:txBody>
                    <a:bodyPr/>
                    <a:lstStyle/>
                    <a:p>
                      <a:pPr>
                        <a:lnSpc>
                          <a:spcPct val="115000"/>
                        </a:lnSpc>
                        <a:spcBef>
                          <a:spcPts val="200"/>
                        </a:spcBef>
                        <a:spcAft>
                          <a:spcPts val="200"/>
                        </a:spcAft>
                      </a:pPr>
                      <a:r>
                        <a:rPr lang="en-US" sz="1400" dirty="0">
                          <a:solidFill>
                            <a:schemeClr val="bg1"/>
                          </a:solidFill>
                          <a:effectLst/>
                          <a:latin typeface="Arial" panose="020B0604020202020204" pitchFamily="34" charset="0"/>
                          <a:cs typeface="Arial" panose="020B0604020202020204" pitchFamily="34" charset="0"/>
                        </a:rPr>
                        <a:t>Number of weekly incontinence episodes</a:t>
                      </a:r>
                      <a:endParaRPr lang="en-US" sz="14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tc>
                  <a:txBody>
                    <a:bodyPr/>
                    <a:lstStyle/>
                    <a:p>
                      <a:pPr>
                        <a:lnSpc>
                          <a:spcPct val="115000"/>
                        </a:lnSpc>
                        <a:spcBef>
                          <a:spcPts val="200"/>
                        </a:spcBef>
                        <a:spcAft>
                          <a:spcPts val="200"/>
                        </a:spcAft>
                      </a:pPr>
                      <a:r>
                        <a:rPr lang="en-US" sz="1400" b="1" dirty="0">
                          <a:solidFill>
                            <a:schemeClr val="bg1"/>
                          </a:solidFill>
                          <a:effectLst/>
                          <a:latin typeface="Arial" panose="020B0604020202020204" pitchFamily="34" charset="0"/>
                          <a:cs typeface="Arial" panose="020B0604020202020204" pitchFamily="34" charset="0"/>
                        </a:rPr>
                        <a:t>50% decrement in the frequency</a:t>
                      </a:r>
                      <a:r>
                        <a:rPr lang="en-US" sz="1400" b="0" dirty="0">
                          <a:solidFill>
                            <a:schemeClr val="bg1"/>
                          </a:solidFill>
                          <a:effectLst/>
                          <a:latin typeface="Arial" panose="020B0604020202020204" pitchFamily="34" charset="0"/>
                          <a:cs typeface="Arial" panose="020B0604020202020204" pitchFamily="34" charset="0"/>
                        </a:rPr>
                        <a:t> of weekly incontinence episodes</a:t>
                      </a:r>
                      <a:endParaRPr lang="en-US" sz="14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extLst>
                  <a:ext uri="{0D108BD9-81ED-4DB2-BD59-A6C34878D82A}">
                    <a16:rowId xmlns:a16="http://schemas.microsoft.com/office/drawing/2014/main" val="10001"/>
                  </a:ext>
                </a:extLst>
              </a:tr>
              <a:tr h="0">
                <a:tc>
                  <a:txBody>
                    <a:bodyPr/>
                    <a:lstStyle/>
                    <a:p>
                      <a:pPr>
                        <a:lnSpc>
                          <a:spcPct val="115000"/>
                        </a:lnSpc>
                        <a:spcBef>
                          <a:spcPts val="200"/>
                        </a:spcBef>
                        <a:spcAft>
                          <a:spcPts val="200"/>
                        </a:spcAft>
                      </a:pPr>
                      <a:r>
                        <a:rPr lang="en-US" sz="1400">
                          <a:effectLst/>
                          <a:latin typeface="Arial" panose="020B0604020202020204" pitchFamily="34" charset="0"/>
                        </a:rPr>
                        <a:t>2</a:t>
                      </a:r>
                      <a:endParaRPr lang="en-US" sz="1800">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tc>
                  <a:txBody>
                    <a:bodyPr/>
                    <a:lstStyle/>
                    <a:p>
                      <a:pPr>
                        <a:lnSpc>
                          <a:spcPct val="115000"/>
                        </a:lnSpc>
                        <a:spcBef>
                          <a:spcPts val="200"/>
                        </a:spcBef>
                        <a:spcAft>
                          <a:spcPts val="200"/>
                        </a:spcAft>
                      </a:pPr>
                      <a:r>
                        <a:rPr lang="en-US" sz="1400" dirty="0">
                          <a:solidFill>
                            <a:schemeClr val="bg1"/>
                          </a:solidFill>
                          <a:effectLst/>
                          <a:latin typeface="Arial" panose="020B0604020202020204" pitchFamily="34" charset="0"/>
                          <a:cs typeface="Arial" panose="020B0604020202020204" pitchFamily="34" charset="0"/>
                        </a:rPr>
                        <a:t>International Consultation on Incontinence Questionnaire Bowel Consultation (ICIQ-B)</a:t>
                      </a:r>
                      <a:endParaRPr lang="en-US" sz="14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tc>
                  <a:txBody>
                    <a:bodyPr/>
                    <a:lstStyle/>
                    <a:p>
                      <a:pPr>
                        <a:lnSpc>
                          <a:spcPct val="115000"/>
                        </a:lnSpc>
                        <a:spcBef>
                          <a:spcPts val="200"/>
                        </a:spcBef>
                        <a:spcAft>
                          <a:spcPts val="200"/>
                        </a:spcAft>
                      </a:pPr>
                      <a:r>
                        <a:rPr lang="en-US" sz="1400" b="1" dirty="0">
                          <a:solidFill>
                            <a:schemeClr val="bg1"/>
                          </a:solidFill>
                          <a:effectLst/>
                          <a:latin typeface="Arial" panose="020B0604020202020204" pitchFamily="34" charset="0"/>
                          <a:cs typeface="Arial" panose="020B0604020202020204" pitchFamily="34" charset="0"/>
                        </a:rPr>
                        <a:t>Average ≥ 2.0 decrement</a:t>
                      </a:r>
                      <a:r>
                        <a:rPr lang="en-US" sz="1400" b="0" dirty="0">
                          <a:solidFill>
                            <a:schemeClr val="bg1"/>
                          </a:solidFill>
                          <a:effectLst/>
                          <a:latin typeface="Arial" panose="020B0604020202020204" pitchFamily="34" charset="0"/>
                          <a:cs typeface="Arial" panose="020B0604020202020204" pitchFamily="34" charset="0"/>
                        </a:rPr>
                        <a:t> in three domain scores</a:t>
                      </a:r>
                      <a:endParaRPr lang="en-US" sz="14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extLst>
                  <a:ext uri="{0D108BD9-81ED-4DB2-BD59-A6C34878D82A}">
                    <a16:rowId xmlns:a16="http://schemas.microsoft.com/office/drawing/2014/main" val="10002"/>
                  </a:ext>
                </a:extLst>
              </a:tr>
              <a:tr h="0">
                <a:tc>
                  <a:txBody>
                    <a:bodyPr/>
                    <a:lstStyle/>
                    <a:p>
                      <a:pPr>
                        <a:lnSpc>
                          <a:spcPct val="115000"/>
                        </a:lnSpc>
                        <a:spcBef>
                          <a:spcPts val="200"/>
                        </a:spcBef>
                        <a:spcAft>
                          <a:spcPts val="200"/>
                        </a:spcAft>
                      </a:pPr>
                      <a:r>
                        <a:rPr lang="en-US" sz="1400">
                          <a:effectLst/>
                          <a:latin typeface="Arial" panose="020B0604020202020204" pitchFamily="34" charset="0"/>
                        </a:rPr>
                        <a:t>3</a:t>
                      </a:r>
                      <a:endParaRPr lang="en-US" sz="1800">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tc>
                  <a:txBody>
                    <a:bodyPr/>
                    <a:lstStyle/>
                    <a:p>
                      <a:pPr>
                        <a:lnSpc>
                          <a:spcPct val="115000"/>
                        </a:lnSpc>
                        <a:spcBef>
                          <a:spcPts val="200"/>
                        </a:spcBef>
                        <a:spcAft>
                          <a:spcPts val="200"/>
                        </a:spcAft>
                      </a:pPr>
                      <a:r>
                        <a:rPr lang="en-US" sz="1400" dirty="0">
                          <a:solidFill>
                            <a:schemeClr val="bg1"/>
                          </a:solidFill>
                          <a:effectLst/>
                          <a:latin typeface="Arial" panose="020B0604020202020204" pitchFamily="34" charset="0"/>
                          <a:cs typeface="Arial" panose="020B0604020202020204" pitchFamily="34" charset="0"/>
                        </a:rPr>
                        <a:t>Rockwood</a:t>
                      </a:r>
                      <a:r>
                        <a:rPr sz="1400" dirty="0">
                          <a:latin typeface="Arial" panose="020B0604020202020204" pitchFamily="34" charset="0"/>
                          <a:cs typeface="Arial" panose="020B0604020202020204" pitchFamily="34" charset="0"/>
                        </a:rPr>
                        <a:t> </a:t>
                      </a:r>
                      <a:r>
                        <a:rPr lang="en-US" sz="1400" dirty="0">
                          <a:solidFill>
                            <a:schemeClr val="bg1"/>
                          </a:solidFill>
                          <a:effectLst/>
                          <a:latin typeface="Arial" panose="020B0604020202020204" pitchFamily="34" charset="0"/>
                          <a:cs typeface="Arial" panose="020B0604020202020204" pitchFamily="34" charset="0"/>
                        </a:rPr>
                        <a:t>fecal</a:t>
                      </a:r>
                      <a:r>
                        <a:rPr sz="1400" dirty="0">
                          <a:latin typeface="Arial" panose="020B0604020202020204" pitchFamily="34" charset="0"/>
                          <a:cs typeface="Arial" panose="020B0604020202020204" pitchFamily="34" charset="0"/>
                        </a:rPr>
                        <a:t> </a:t>
                      </a:r>
                      <a:r>
                        <a:rPr lang="en-US" sz="1400" dirty="0">
                          <a:solidFill>
                            <a:schemeClr val="bg1"/>
                          </a:solidFill>
                          <a:effectLst/>
                          <a:latin typeface="Arial" panose="020B0604020202020204" pitchFamily="34" charset="0"/>
                          <a:cs typeface="Arial" panose="020B0604020202020204" pitchFamily="34" charset="0"/>
                        </a:rPr>
                        <a:t>incontinence quality of life (FIQL) questionnaire.</a:t>
                      </a:r>
                      <a:endParaRPr lang="en-US" sz="14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tc>
                  <a:txBody>
                    <a:bodyPr/>
                    <a:lstStyle/>
                    <a:p>
                      <a:pPr>
                        <a:lnSpc>
                          <a:spcPct val="115000"/>
                        </a:lnSpc>
                        <a:spcBef>
                          <a:spcPts val="200"/>
                        </a:spcBef>
                        <a:spcAft>
                          <a:spcPts val="200"/>
                        </a:spcAft>
                      </a:pPr>
                      <a:r>
                        <a:rPr lang="en-US" sz="1400" b="1" dirty="0">
                          <a:solidFill>
                            <a:schemeClr val="bg1"/>
                          </a:solidFill>
                          <a:effectLst/>
                          <a:latin typeface="Arial" panose="020B0604020202020204" pitchFamily="34" charset="0"/>
                          <a:cs typeface="Arial" panose="020B0604020202020204" pitchFamily="34" charset="0"/>
                        </a:rPr>
                        <a:t>≥ 0.4 improvement in </a:t>
                      </a:r>
                      <a:r>
                        <a:rPr lang="en-US" sz="1400" b="0" dirty="0">
                          <a:solidFill>
                            <a:schemeClr val="bg1"/>
                          </a:solidFill>
                          <a:effectLst/>
                          <a:latin typeface="Arial" panose="020B0604020202020204" pitchFamily="34" charset="0"/>
                          <a:cs typeface="Arial" panose="020B0604020202020204" pitchFamily="34" charset="0"/>
                        </a:rPr>
                        <a:t>overall </a:t>
                      </a:r>
                      <a:r>
                        <a:rPr lang="en-US" sz="1400" b="1" dirty="0">
                          <a:solidFill>
                            <a:schemeClr val="bg1"/>
                          </a:solidFill>
                          <a:effectLst/>
                          <a:latin typeface="Arial" panose="020B0604020202020204" pitchFamily="34" charset="0"/>
                          <a:cs typeface="Arial" panose="020B0604020202020204" pitchFamily="34" charset="0"/>
                        </a:rPr>
                        <a:t>score</a:t>
                      </a:r>
                      <a:endParaRPr lang="en-US" sz="1400" b="1"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extLst>
                  <a:ext uri="{0D108BD9-81ED-4DB2-BD59-A6C34878D82A}">
                    <a16:rowId xmlns:a16="http://schemas.microsoft.com/office/drawing/2014/main" val="10003"/>
                  </a:ext>
                </a:extLst>
              </a:tr>
              <a:tr h="959558">
                <a:tc>
                  <a:txBody>
                    <a:bodyPr/>
                    <a:lstStyle/>
                    <a:p>
                      <a:pPr>
                        <a:lnSpc>
                          <a:spcPct val="115000"/>
                        </a:lnSpc>
                        <a:spcBef>
                          <a:spcPts val="200"/>
                        </a:spcBef>
                        <a:spcAft>
                          <a:spcPts val="200"/>
                        </a:spcAft>
                      </a:pPr>
                      <a:r>
                        <a:rPr lang="en-US" sz="1400">
                          <a:effectLst/>
                          <a:latin typeface="Arial" panose="020B0604020202020204" pitchFamily="34" charset="0"/>
                        </a:rPr>
                        <a:t>4</a:t>
                      </a:r>
                      <a:endParaRPr lang="en-US" sz="1800">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tc>
                  <a:txBody>
                    <a:bodyPr/>
                    <a:lstStyle/>
                    <a:p>
                      <a:pPr>
                        <a:lnSpc>
                          <a:spcPct val="115000"/>
                        </a:lnSpc>
                        <a:spcBef>
                          <a:spcPts val="200"/>
                        </a:spcBef>
                        <a:spcAft>
                          <a:spcPts val="200"/>
                        </a:spcAft>
                      </a:pPr>
                      <a:r>
                        <a:rPr lang="en-US" sz="1400" dirty="0">
                          <a:solidFill>
                            <a:schemeClr val="bg1"/>
                          </a:solidFill>
                          <a:effectLst/>
                          <a:latin typeface="Arial" panose="020B0604020202020204" pitchFamily="34" charset="0"/>
                          <a:cs typeface="Arial" panose="020B0604020202020204" pitchFamily="34" charset="0"/>
                        </a:rPr>
                        <a:t>Treatment satisfaction questions:</a:t>
                      </a:r>
                    </a:p>
                    <a:p>
                      <a:pPr>
                        <a:lnSpc>
                          <a:spcPct val="115000"/>
                        </a:lnSpc>
                        <a:spcBef>
                          <a:spcPts val="200"/>
                        </a:spcBef>
                        <a:spcAft>
                          <a:spcPts val="200"/>
                        </a:spcAft>
                        <a:tabLst>
                          <a:tab pos="156210" algn="l"/>
                        </a:tabLst>
                      </a:pPr>
                      <a:r>
                        <a:rPr lang="en-US" sz="1400" dirty="0">
                          <a:solidFill>
                            <a:schemeClr val="bg1"/>
                          </a:solidFill>
                          <a:effectLst/>
                          <a:latin typeface="Arial" panose="020B0604020202020204" pitchFamily="34" charset="0"/>
                          <a:cs typeface="Arial" panose="020B0604020202020204" pitchFamily="34" charset="0"/>
                        </a:rPr>
                        <a:t>1.	Would you get this treatment again?</a:t>
                      </a:r>
                    </a:p>
                    <a:p>
                      <a:pPr>
                        <a:lnSpc>
                          <a:spcPct val="115000"/>
                        </a:lnSpc>
                        <a:spcBef>
                          <a:spcPts val="200"/>
                        </a:spcBef>
                        <a:spcAft>
                          <a:spcPts val="200"/>
                        </a:spcAft>
                        <a:tabLst>
                          <a:tab pos="156210" algn="l"/>
                        </a:tabLst>
                      </a:pPr>
                      <a:r>
                        <a:rPr lang="en-US" sz="1400" dirty="0">
                          <a:solidFill>
                            <a:schemeClr val="bg1"/>
                          </a:solidFill>
                          <a:effectLst/>
                          <a:latin typeface="Arial" panose="020B0604020202020204" pitchFamily="34" charset="0"/>
                          <a:cs typeface="Arial" panose="020B0604020202020204" pitchFamily="34" charset="0"/>
                        </a:rPr>
                        <a:t>2.	Would you recommend this treatment to others? </a:t>
                      </a:r>
                      <a:endParaRPr lang="en-US" sz="140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tc>
                  <a:txBody>
                    <a:bodyPr/>
                    <a:lstStyle/>
                    <a:p>
                      <a:pPr>
                        <a:lnSpc>
                          <a:spcPct val="115000"/>
                        </a:lnSpc>
                        <a:spcBef>
                          <a:spcPts val="200"/>
                        </a:spcBef>
                        <a:spcAft>
                          <a:spcPts val="200"/>
                        </a:spcAft>
                      </a:pPr>
                      <a:r>
                        <a:rPr lang="en-US" sz="1400" b="0" dirty="0">
                          <a:solidFill>
                            <a:schemeClr val="bg1"/>
                          </a:solidFill>
                          <a:effectLst/>
                          <a:latin typeface="Arial" panose="020B0604020202020204" pitchFamily="34" charset="0"/>
                          <a:cs typeface="Arial" panose="020B0604020202020204" pitchFamily="34" charset="0"/>
                        </a:rPr>
                        <a:t>The answer to both questions is “</a:t>
                      </a:r>
                      <a:r>
                        <a:rPr lang="en-US" sz="1400" b="1" dirty="0">
                          <a:solidFill>
                            <a:schemeClr val="bg1"/>
                          </a:solidFill>
                          <a:effectLst/>
                          <a:latin typeface="Arial" panose="020B0604020202020204" pitchFamily="34" charset="0"/>
                          <a:cs typeface="Arial" panose="020B0604020202020204" pitchFamily="34" charset="0"/>
                        </a:rPr>
                        <a:t>Yes</a:t>
                      </a:r>
                      <a:r>
                        <a:rPr lang="en-US" sz="1400" b="0" dirty="0">
                          <a:solidFill>
                            <a:schemeClr val="bg1"/>
                          </a:solidFill>
                          <a:effectLst/>
                          <a:latin typeface="Arial" panose="020B0604020202020204" pitchFamily="34" charset="0"/>
                          <a:cs typeface="Arial" panose="020B0604020202020204" pitchFamily="34" charset="0"/>
                        </a:rPr>
                        <a:t>”</a:t>
                      </a:r>
                      <a:endParaRPr lang="en-US" sz="14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solidFill>
                      <a:srgbClr val="F0822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5000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41E2AA-938E-A340-A66E-CA31B2C43C7D}"/>
              </a:ext>
            </a:extLst>
          </p:cNvPr>
          <p:cNvPicPr>
            <a:picLocks noChangeAspect="1"/>
          </p:cNvPicPr>
          <p:nvPr/>
        </p:nvPicPr>
        <p:blipFill>
          <a:blip r:embed="rId2"/>
          <a:stretch>
            <a:fillRect/>
          </a:stretch>
        </p:blipFill>
        <p:spPr>
          <a:xfrm>
            <a:off x="-3" y="0"/>
            <a:ext cx="12192000" cy="6858000"/>
          </a:xfrm>
          <a:prstGeom prst="rect">
            <a:avLst/>
          </a:prstGeom>
        </p:spPr>
      </p:pic>
      <p:sp>
        <p:nvSpPr>
          <p:cNvPr id="5" name="TextBox 4">
            <a:extLst>
              <a:ext uri="{FF2B5EF4-FFF2-40B4-BE49-F238E27FC236}">
                <a16:creationId xmlns:a16="http://schemas.microsoft.com/office/drawing/2014/main" id="{4CB164C0-B73E-D44D-8407-92AE62724AC3}"/>
              </a:ext>
            </a:extLst>
          </p:cNvPr>
          <p:cNvSpPr txBox="1"/>
          <p:nvPr/>
        </p:nvSpPr>
        <p:spPr>
          <a:xfrm>
            <a:off x="409074" y="816676"/>
            <a:ext cx="9348537" cy="1015663"/>
          </a:xfrm>
          <a:prstGeom prst="rect">
            <a:avLst/>
          </a:prstGeom>
          <a:noFill/>
        </p:spPr>
        <p:txBody>
          <a:bodyPr wrap="square" rtlCol="0">
            <a:spAutoFit/>
          </a:bodyPr>
          <a:lstStyle/>
          <a:p>
            <a:r>
              <a:rPr lang="en-US" sz="3000" b="1" dirty="0">
                <a:solidFill>
                  <a:srgbClr val="F08221"/>
                </a:solidFill>
                <a:latin typeface="Arial" panose="020B0604020202020204" pitchFamily="34" charset="0"/>
              </a:rPr>
              <a:t>Training</a:t>
            </a:r>
            <a:r>
              <a:rPr lang="en-US" dirty="0"/>
              <a:t> </a:t>
            </a:r>
            <a:r>
              <a:rPr lang="en-US" sz="3000" b="1" dirty="0">
                <a:solidFill>
                  <a:srgbClr val="F08221"/>
                </a:solidFill>
                <a:latin typeface="Arial" panose="020B0604020202020204" pitchFamily="34" charset="0"/>
              </a:rPr>
              <a:t>Technical</a:t>
            </a:r>
            <a:r>
              <a:rPr lang="en-US" dirty="0"/>
              <a:t> </a:t>
            </a:r>
            <a:r>
              <a:rPr lang="tr-TR" sz="3000" b="1" dirty="0" err="1">
                <a:solidFill>
                  <a:srgbClr val="F08221"/>
                </a:solidFill>
                <a:latin typeface="Arial" panose="020B0604020202020204" pitchFamily="34" charset="0"/>
              </a:rPr>
              <a:t>Teams</a:t>
            </a:r>
            <a:r>
              <a:rPr lang="en-US" dirty="0"/>
              <a:t> </a:t>
            </a:r>
            <a:r>
              <a:rPr lang="en-US" sz="3000" b="1" dirty="0">
                <a:solidFill>
                  <a:srgbClr val="F08221"/>
                </a:solidFill>
                <a:latin typeface="Arial" panose="020B0604020202020204" pitchFamily="34" charset="0"/>
              </a:rPr>
              <a:t>and</a:t>
            </a:r>
            <a:r>
              <a:rPr lang="en-US" dirty="0"/>
              <a:t> </a:t>
            </a:r>
            <a:r>
              <a:rPr lang="en-US" sz="3000" b="1" dirty="0">
                <a:solidFill>
                  <a:srgbClr val="F08221"/>
                </a:solidFill>
                <a:latin typeface="Arial" panose="020B0604020202020204" pitchFamily="34" charset="0"/>
              </a:rPr>
              <a:t>Healthcare</a:t>
            </a:r>
            <a:r>
              <a:rPr lang="en-US" dirty="0"/>
              <a:t> </a:t>
            </a:r>
            <a:r>
              <a:rPr lang="en-US" sz="3000" b="1" dirty="0">
                <a:solidFill>
                  <a:srgbClr val="F08221"/>
                </a:solidFill>
                <a:latin typeface="Arial" panose="020B0604020202020204" pitchFamily="34" charset="0"/>
              </a:rPr>
              <a:t>Professionals</a:t>
            </a:r>
            <a:r>
              <a:rPr lang="en-US" dirty="0"/>
              <a:t> </a:t>
            </a:r>
            <a:r>
              <a:rPr lang="en-US" sz="3000" b="1" dirty="0">
                <a:solidFill>
                  <a:srgbClr val="F08221"/>
                </a:solidFill>
                <a:latin typeface="Arial" panose="020B0604020202020204" pitchFamily="34" charset="0"/>
              </a:rPr>
              <a:t>as an</a:t>
            </a:r>
            <a:r>
              <a:rPr lang="en-US" dirty="0"/>
              <a:t> </a:t>
            </a:r>
            <a:r>
              <a:rPr lang="en-US" sz="3000" b="1" dirty="0">
                <a:solidFill>
                  <a:srgbClr val="F08221"/>
                </a:solidFill>
                <a:latin typeface="Arial" panose="020B0604020202020204" pitchFamily="34" charset="0"/>
              </a:rPr>
              <a:t>Added Value</a:t>
            </a:r>
            <a:endParaRPr lang="en-US" sz="3000" b="1" baseline="30000"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1E03BC8-A3AA-1D4B-80B1-6F57A7233C45}"/>
              </a:ext>
            </a:extLst>
          </p:cNvPr>
          <p:cNvSpPr txBox="1"/>
          <p:nvPr/>
        </p:nvSpPr>
        <p:spPr>
          <a:xfrm>
            <a:off x="2120367" y="6348682"/>
            <a:ext cx="8238821" cy="369332"/>
          </a:xfrm>
          <a:prstGeom prst="rect">
            <a:avLst/>
          </a:prstGeom>
          <a:noFill/>
        </p:spPr>
        <p:txBody>
          <a:bodyPr wrap="square" rtlCol="0">
            <a:spAutoFit/>
          </a:bodyPr>
          <a:lstStyle/>
          <a:p>
            <a:r>
              <a:rPr lang="en-US" sz="900" i="1" dirty="0">
                <a:solidFill>
                  <a:srgbClr val="0767B2"/>
                </a:solidFill>
                <a:latin typeface="Arial" panose="020B0604020202020204" pitchFamily="34" charset="0"/>
              </a:rPr>
              <a:t>WHO: Improving Medical Device Availability,</a:t>
            </a:r>
          </a:p>
          <a:p>
            <a:r>
              <a:rPr lang="en-US" sz="900" i="1" dirty="0">
                <a:solidFill>
                  <a:srgbClr val="0767B2"/>
                </a:solidFill>
                <a:latin typeface="Arial" panose="020B0604020202020204" pitchFamily="34" charset="0"/>
              </a:rPr>
              <a:t>Cost-Effectiveness and Safety: Online Courses on Principles, Application, Support and Management</a:t>
            </a:r>
          </a:p>
        </p:txBody>
      </p:sp>
      <p:sp>
        <p:nvSpPr>
          <p:cNvPr id="7" name="TextBox 6">
            <a:extLst>
              <a:ext uri="{FF2B5EF4-FFF2-40B4-BE49-F238E27FC236}">
                <a16:creationId xmlns:a16="http://schemas.microsoft.com/office/drawing/2014/main" id="{4E410492-C552-7B4C-B385-BB8E21E8CB36}"/>
              </a:ext>
            </a:extLst>
          </p:cNvPr>
          <p:cNvSpPr txBox="1"/>
          <p:nvPr/>
        </p:nvSpPr>
        <p:spPr>
          <a:xfrm>
            <a:off x="409073" y="1921698"/>
            <a:ext cx="10371221" cy="954107"/>
          </a:xfrm>
          <a:prstGeom prst="rect">
            <a:avLst/>
          </a:prstGeom>
          <a:noFill/>
        </p:spPr>
        <p:txBody>
          <a:bodyPr wrap="square" rtlCol="0">
            <a:spAutoFit/>
          </a:bodyPr>
          <a:lstStyle/>
          <a:p>
            <a:r>
              <a:rPr lang="en-US" sz="1400" dirty="0">
                <a:solidFill>
                  <a:srgbClr val="0767B2"/>
                </a:solidFill>
                <a:latin typeface="Arial" panose="020B0604020202020204" pitchFamily="34" charset="0"/>
                <a:cs typeface="Arial" panose="020B0604020202020204" pitchFamily="34" charset="0"/>
              </a:rPr>
              <a:t>According to</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a study</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carried out by</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the </a:t>
            </a:r>
            <a:r>
              <a:rPr lang="en-US" sz="1400" b="1" dirty="0">
                <a:solidFill>
                  <a:srgbClr val="0767B2"/>
                </a:solidFill>
                <a:latin typeface="Arial" panose="020B0604020202020204" pitchFamily="34" charset="0"/>
                <a:cs typeface="Arial" panose="020B0604020202020204" pitchFamily="34" charset="0"/>
              </a:rPr>
              <a:t>World</a:t>
            </a:r>
            <a:r>
              <a:rPr lang="en-US" sz="1400" b="1"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Health</a:t>
            </a:r>
            <a:r>
              <a:rPr lang="en-US" sz="1400" b="1" dirty="0">
                <a:latin typeface="Arial" panose="020B0604020202020204" pitchFamily="34" charset="0"/>
                <a:cs typeface="Arial" panose="020B0604020202020204" pitchFamily="34" charset="0"/>
              </a:rPr>
              <a:t> </a:t>
            </a:r>
            <a:r>
              <a:rPr lang="en-US" sz="1400" b="1" dirty="0">
                <a:solidFill>
                  <a:srgbClr val="0767B2"/>
                </a:solidFill>
                <a:latin typeface="Arial" panose="020B0604020202020204" pitchFamily="34" charset="0"/>
                <a:cs typeface="Arial" panose="020B0604020202020204" pitchFamily="34" charset="0"/>
              </a:rPr>
              <a:t>Organization</a:t>
            </a:r>
            <a:r>
              <a:rPr lang="en-US" sz="1400" dirty="0">
                <a:solidFill>
                  <a:srgbClr val="0767B2"/>
                </a:solidFill>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the maintenance</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of medical devices</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and</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the support</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for healthcare professionals</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can only be</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properly</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materialized</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with</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trained</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technical</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personnel. The training</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provided</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by</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competent</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technical</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personnel</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for</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healthcare</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professionals</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contributes</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greatly</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to</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the</a:t>
            </a:r>
            <a:r>
              <a:rPr lang="en-US" sz="1400" dirty="0">
                <a:latin typeface="Arial" panose="020B0604020202020204" pitchFamily="34" charset="0"/>
                <a:cs typeface="Arial" panose="020B0604020202020204" pitchFamily="34" charset="0"/>
              </a:rPr>
              <a:t> </a:t>
            </a:r>
            <a:r>
              <a:rPr lang="en-US" sz="1400" dirty="0">
                <a:solidFill>
                  <a:srgbClr val="0767B2"/>
                </a:solidFill>
                <a:latin typeface="Arial" panose="020B0604020202020204" pitchFamily="34" charset="0"/>
                <a:cs typeface="Arial" panose="020B0604020202020204" pitchFamily="34" charset="0"/>
              </a:rPr>
              <a:t>correct and effective use of medical devices, patient safety, and sustainability. </a:t>
            </a:r>
          </a:p>
        </p:txBody>
      </p:sp>
      <p:pic>
        <p:nvPicPr>
          <p:cNvPr id="11" name="Picture 10">
            <a:extLst>
              <a:ext uri="{FF2B5EF4-FFF2-40B4-BE49-F238E27FC236}">
                <a16:creationId xmlns:a16="http://schemas.microsoft.com/office/drawing/2014/main" id="{E8F9119B-4D33-BD4F-A0A1-3C2BAF28DBC5}"/>
              </a:ext>
            </a:extLst>
          </p:cNvPr>
          <p:cNvPicPr>
            <a:picLocks noChangeAspect="1"/>
          </p:cNvPicPr>
          <p:nvPr/>
        </p:nvPicPr>
        <p:blipFill>
          <a:blip r:embed="rId3"/>
          <a:stretch>
            <a:fillRect/>
          </a:stretch>
        </p:blipFill>
        <p:spPr>
          <a:xfrm>
            <a:off x="7676815" y="2889645"/>
            <a:ext cx="2590000" cy="2981765"/>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1471923845"/>
              </p:ext>
            </p:extLst>
          </p:nvPr>
        </p:nvGraphicFramePr>
        <p:xfrm>
          <a:off x="341897" y="2962215"/>
          <a:ext cx="7000599" cy="2252791"/>
        </p:xfrm>
        <a:graphic>
          <a:graphicData uri="http://schemas.openxmlformats.org/drawingml/2006/table">
            <a:tbl>
              <a:tblPr firstRow="1" firstCol="1" bandRow="1"/>
              <a:tblGrid>
                <a:gridCol w="1022879">
                  <a:extLst>
                    <a:ext uri="{9D8B030D-6E8A-4147-A177-3AD203B41FA5}">
                      <a16:colId xmlns:a16="http://schemas.microsoft.com/office/drawing/2014/main" val="20000"/>
                    </a:ext>
                  </a:extLst>
                </a:gridCol>
                <a:gridCol w="5977720">
                  <a:extLst>
                    <a:ext uri="{9D8B030D-6E8A-4147-A177-3AD203B41FA5}">
                      <a16:colId xmlns:a16="http://schemas.microsoft.com/office/drawing/2014/main" val="20001"/>
                    </a:ext>
                  </a:extLst>
                </a:gridCol>
              </a:tblGrid>
              <a:tr h="0">
                <a:tc>
                  <a:txBody>
                    <a:bodyPr/>
                    <a:lstStyle/>
                    <a:p>
                      <a:pPr>
                        <a:lnSpc>
                          <a:spcPct val="115000"/>
                        </a:lnSpc>
                        <a:spcBef>
                          <a:spcPts val="200"/>
                        </a:spcBef>
                        <a:spcAft>
                          <a:spcPts val="200"/>
                        </a:spcAft>
                      </a:pPr>
                      <a:r>
                        <a:rPr lang="en-US" sz="1200" b="1" dirty="0">
                          <a:solidFill>
                            <a:srgbClr val="FFFFFF"/>
                          </a:solidFill>
                          <a:effectLst/>
                          <a:latin typeface="Arial" panose="020B0604020202020204" pitchFamily="34" charset="0"/>
                        </a:rPr>
                        <a:t>Purpose</a:t>
                      </a:r>
                      <a:endParaRPr lang="en-US" sz="1200" b="1" dirty="0">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nSpc>
                          <a:spcPct val="115000"/>
                        </a:lnSpc>
                        <a:spcBef>
                          <a:spcPts val="200"/>
                        </a:spcBef>
                        <a:spcAft>
                          <a:spcPts val="200"/>
                        </a:spcAft>
                      </a:pPr>
                      <a:r>
                        <a:rPr lang="en-US" sz="1200" b="1" dirty="0">
                          <a:solidFill>
                            <a:srgbClr val="FFFFFF"/>
                          </a:solidFill>
                          <a:effectLst/>
                          <a:latin typeface="Arial" panose="020B0604020202020204" pitchFamily="34" charset="0"/>
                        </a:rPr>
                        <a:t>Explaining the need to train technical personnel in order to increase medical device usage in technologically developing countries</a:t>
                      </a:r>
                      <a:endParaRPr lang="en-US" sz="1200" b="1" dirty="0">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extLst>
                  <a:ext uri="{0D108BD9-81ED-4DB2-BD59-A6C34878D82A}">
                    <a16:rowId xmlns:a16="http://schemas.microsoft.com/office/drawing/2014/main" val="10000"/>
                  </a:ext>
                </a:extLst>
              </a:tr>
              <a:tr h="0">
                <a:tc>
                  <a:txBody>
                    <a:bodyPr/>
                    <a:lstStyle/>
                    <a:p>
                      <a:pPr>
                        <a:lnSpc>
                          <a:spcPct val="115000"/>
                        </a:lnSpc>
                        <a:spcBef>
                          <a:spcPts val="200"/>
                        </a:spcBef>
                        <a:spcAft>
                          <a:spcPts val="200"/>
                        </a:spcAft>
                      </a:pPr>
                      <a:r>
                        <a:rPr lang="en-US" sz="1200" b="1" dirty="0">
                          <a:solidFill>
                            <a:srgbClr val="FFFFFF"/>
                          </a:solidFill>
                          <a:effectLst/>
                          <a:latin typeface="Arial" panose="020B0604020202020204" pitchFamily="34" charset="0"/>
                        </a:rPr>
                        <a:t>Participants</a:t>
                      </a:r>
                      <a:endParaRPr lang="en-US" sz="1200" b="1" dirty="0">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marR="1259840">
                        <a:lnSpc>
                          <a:spcPct val="115000"/>
                        </a:lnSpc>
                        <a:spcBef>
                          <a:spcPts val="200"/>
                        </a:spcBef>
                        <a:spcAft>
                          <a:spcPts val="200"/>
                        </a:spcAft>
                      </a:pPr>
                      <a:r>
                        <a:rPr lang="en-US" sz="1200" b="0" dirty="0">
                          <a:solidFill>
                            <a:srgbClr val="FFFFFF"/>
                          </a:solidFill>
                          <a:effectLst/>
                          <a:latin typeface="Arial" panose="020B0604020202020204" pitchFamily="34" charset="0"/>
                        </a:rPr>
                        <a:t>Students: 80% engineers, maintenance &amp; calibration staff, technicians, 10% nurses, 10% others</a:t>
                      </a:r>
                      <a:endParaRPr lang="en-US" sz="1200" b="0" dirty="0">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extLst>
                  <a:ext uri="{0D108BD9-81ED-4DB2-BD59-A6C34878D82A}">
                    <a16:rowId xmlns:a16="http://schemas.microsoft.com/office/drawing/2014/main" val="10001"/>
                  </a:ext>
                </a:extLst>
              </a:tr>
              <a:tr h="0">
                <a:tc>
                  <a:txBody>
                    <a:bodyPr/>
                    <a:lstStyle/>
                    <a:p>
                      <a:pPr>
                        <a:lnSpc>
                          <a:spcPct val="115000"/>
                        </a:lnSpc>
                        <a:spcBef>
                          <a:spcPts val="200"/>
                        </a:spcBef>
                        <a:spcAft>
                          <a:spcPts val="200"/>
                        </a:spcAft>
                      </a:pPr>
                      <a:r>
                        <a:rPr lang="en-US" sz="1200" b="1" dirty="0">
                          <a:solidFill>
                            <a:srgbClr val="FFFFFF"/>
                          </a:solidFill>
                          <a:effectLst/>
                          <a:latin typeface="Arial" panose="020B0604020202020204" pitchFamily="34" charset="0"/>
                        </a:rPr>
                        <a:t>Outputs</a:t>
                      </a:r>
                      <a:endParaRPr lang="en-US" sz="1200" b="1" dirty="0">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nSpc>
                          <a:spcPct val="115000"/>
                        </a:lnSpc>
                        <a:spcBef>
                          <a:spcPts val="200"/>
                        </a:spcBef>
                        <a:spcAft>
                          <a:spcPts val="200"/>
                        </a:spcAft>
                      </a:pPr>
                      <a:r>
                        <a:rPr lang="en-US" sz="1200" b="0" dirty="0">
                          <a:solidFill>
                            <a:srgbClr val="FFFFFF"/>
                          </a:solidFill>
                          <a:effectLst/>
                          <a:latin typeface="Arial" panose="020B0604020202020204" pitchFamily="34" charset="0"/>
                        </a:rPr>
                        <a:t>After the completion of courses,</a:t>
                      </a:r>
                      <a:endParaRPr lang="en-US" sz="1200" b="0" dirty="0">
                        <a:effectLst/>
                        <a:latin typeface="Arial" panose="020B0604020202020204" pitchFamily="34" charset="0"/>
                        <a:ea typeface="+mn-ea"/>
                        <a:cs typeface="Arial" panose="020B0604020202020204" pitchFamily="34" charset="0"/>
                      </a:endParaRPr>
                    </a:p>
                    <a:p>
                      <a:pPr marL="171450" indent="-171450">
                        <a:lnSpc>
                          <a:spcPct val="115000"/>
                        </a:lnSpc>
                        <a:spcBef>
                          <a:spcPts val="200"/>
                        </a:spcBef>
                        <a:spcAft>
                          <a:spcPts val="200"/>
                        </a:spcAft>
                        <a:buFont typeface="Wingdings" panose="05000000000000000000" pitchFamily="2" charset="2"/>
                        <a:buChar char="v"/>
                      </a:pPr>
                      <a:r>
                        <a:rPr lang="en-US" sz="1200" b="0" dirty="0">
                          <a:solidFill>
                            <a:srgbClr val="FFFFFF"/>
                          </a:solidFill>
                          <a:effectLst/>
                          <a:latin typeface="Arial" panose="020B0604020202020204" pitchFamily="34" charset="0"/>
                        </a:rPr>
                        <a:t>Doing the job better - 100%</a:t>
                      </a:r>
                      <a:endParaRPr lang="en-US" sz="1200" b="0" dirty="0">
                        <a:effectLst/>
                        <a:latin typeface="Arial" panose="020B0604020202020204" pitchFamily="34" charset="0"/>
                        <a:ea typeface="+mn-ea"/>
                        <a:cs typeface="Arial" panose="020B0604020202020204" pitchFamily="34" charset="0"/>
                      </a:endParaRPr>
                    </a:p>
                    <a:p>
                      <a:pPr marL="171450" marR="1619885" indent="-171450">
                        <a:lnSpc>
                          <a:spcPct val="115000"/>
                        </a:lnSpc>
                        <a:spcBef>
                          <a:spcPts val="200"/>
                        </a:spcBef>
                        <a:spcAft>
                          <a:spcPts val="200"/>
                        </a:spcAft>
                        <a:buFont typeface="Wingdings" panose="05000000000000000000" pitchFamily="2" charset="2"/>
                        <a:buChar char="v"/>
                      </a:pPr>
                      <a:r>
                        <a:rPr lang="en-US" sz="1200" b="0" dirty="0">
                          <a:solidFill>
                            <a:srgbClr val="FFFFFF"/>
                          </a:solidFill>
                          <a:effectLst/>
                          <a:latin typeface="Arial" panose="020B0604020202020204" pitchFamily="34" charset="0"/>
                        </a:rPr>
                        <a:t>Being able to improve/develop the support and management of medical devices and systems - 100%</a:t>
                      </a:r>
                      <a:endParaRPr lang="en-US" sz="1200" b="0" dirty="0">
                        <a:effectLst/>
                        <a:latin typeface="Arial" panose="020B0604020202020204" pitchFamily="34" charset="0"/>
                        <a:ea typeface="+mn-ea"/>
                        <a:cs typeface="Arial" panose="020B0604020202020204" pitchFamily="34" charset="0"/>
                      </a:endParaRPr>
                    </a:p>
                    <a:p>
                      <a:pPr marL="171450" indent="-171450">
                        <a:lnSpc>
                          <a:spcPct val="115000"/>
                        </a:lnSpc>
                        <a:spcBef>
                          <a:spcPts val="200"/>
                        </a:spcBef>
                        <a:spcAft>
                          <a:spcPts val="200"/>
                        </a:spcAft>
                        <a:buFont typeface="Wingdings" panose="05000000000000000000" pitchFamily="2" charset="2"/>
                        <a:buChar char="v"/>
                      </a:pPr>
                      <a:r>
                        <a:rPr lang="en-US" sz="1200" b="0" dirty="0">
                          <a:solidFill>
                            <a:srgbClr val="FFFFFF"/>
                          </a:solidFill>
                          <a:effectLst/>
                          <a:latin typeface="Arial" panose="020B0604020202020204" pitchFamily="34" charset="0"/>
                        </a:rPr>
                        <a:t>High level of service improvement </a:t>
                      </a:r>
                      <a:endParaRPr lang="en-US" sz="1200" b="0" dirty="0">
                        <a:effectLst/>
                        <a:latin typeface="Arial" panose="020B0604020202020204" pitchFamily="34" charset="0"/>
                        <a:ea typeface="+mn-ea"/>
                        <a:cs typeface="Arial" panose="020B0604020202020204" pitchFamily="34" charset="0"/>
                      </a:endParaRPr>
                    </a:p>
                    <a:p>
                      <a:pPr marL="171450" indent="-171450">
                        <a:lnSpc>
                          <a:spcPct val="115000"/>
                        </a:lnSpc>
                        <a:spcBef>
                          <a:spcPts val="200"/>
                        </a:spcBef>
                        <a:spcAft>
                          <a:spcPts val="200"/>
                        </a:spcAft>
                        <a:buFont typeface="Wingdings" panose="05000000000000000000" pitchFamily="2" charset="2"/>
                        <a:buChar char="v"/>
                      </a:pPr>
                      <a:r>
                        <a:rPr lang="en-US" sz="1200" b="0" dirty="0">
                          <a:solidFill>
                            <a:srgbClr val="FFFFFF"/>
                          </a:solidFill>
                          <a:effectLst/>
                          <a:latin typeface="Arial" panose="020B0604020202020204" pitchFamily="34" charset="0"/>
                        </a:rPr>
                        <a:t>Other outputs - Safety, Application and Management</a:t>
                      </a:r>
                      <a:endParaRPr lang="en-US" sz="1200" b="0" dirty="0">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05001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F9AB1B-8425-9C47-BE2A-5946E95503A1}"/>
              </a:ext>
            </a:extLst>
          </p:cNvPr>
          <p:cNvPicPr>
            <a:picLocks noChangeAspect="1"/>
          </p:cNvPicPr>
          <p:nvPr/>
        </p:nvPicPr>
        <p:blipFill>
          <a:blip r:embed="rId2"/>
          <a:stretch>
            <a:fillRect/>
          </a:stretch>
        </p:blipFill>
        <p:spPr>
          <a:xfrm>
            <a:off x="-16042" y="0"/>
            <a:ext cx="12192000" cy="6858000"/>
          </a:xfrm>
          <a:prstGeom prst="rect">
            <a:avLst/>
          </a:prstGeom>
        </p:spPr>
      </p:pic>
      <p:sp>
        <p:nvSpPr>
          <p:cNvPr id="6" name="TextBox 5">
            <a:extLst>
              <a:ext uri="{FF2B5EF4-FFF2-40B4-BE49-F238E27FC236}">
                <a16:creationId xmlns:a16="http://schemas.microsoft.com/office/drawing/2014/main" id="{FE9B2685-3F26-9443-8EED-1E44F9C38F78}"/>
              </a:ext>
            </a:extLst>
          </p:cNvPr>
          <p:cNvSpPr txBox="1"/>
          <p:nvPr/>
        </p:nvSpPr>
        <p:spPr>
          <a:xfrm>
            <a:off x="417056" y="2344087"/>
            <a:ext cx="1909497" cy="938719"/>
          </a:xfrm>
          <a:prstGeom prst="rect">
            <a:avLst/>
          </a:prstGeom>
          <a:noFill/>
        </p:spPr>
        <p:txBody>
          <a:bodyPr wrap="none" rtlCol="0">
            <a:spAutoFit/>
          </a:bodyPr>
          <a:lstStyle/>
          <a:p>
            <a:r>
              <a:rPr lang="en-US" sz="5500" b="1" dirty="0">
                <a:solidFill>
                  <a:srgbClr val="F08221"/>
                </a:solidFill>
                <a:latin typeface="Arial" panose="020B0604020202020204" pitchFamily="34" charset="0"/>
              </a:rPr>
              <a:t>Annexes</a:t>
            </a:r>
            <a:endParaRPr lang="en-US" sz="3000" dirty="0">
              <a:solidFill>
                <a:srgbClr val="F082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692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ED0EF3-3C0E-6E43-A354-077C2096BB8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E5C6501-4C68-7049-BE67-2780AE99B6AE}"/>
              </a:ext>
            </a:extLst>
          </p:cNvPr>
          <p:cNvSpPr txBox="1"/>
          <p:nvPr/>
        </p:nvSpPr>
        <p:spPr>
          <a:xfrm>
            <a:off x="409074" y="816676"/>
            <a:ext cx="9348537" cy="1015663"/>
          </a:xfrm>
          <a:prstGeom prst="rect">
            <a:avLst/>
          </a:prstGeom>
          <a:noFill/>
        </p:spPr>
        <p:txBody>
          <a:bodyPr wrap="square" rtlCol="0">
            <a:spAutoFit/>
          </a:bodyPr>
          <a:lstStyle/>
          <a:p>
            <a:r>
              <a:rPr lang="en-US" sz="3000" b="1" dirty="0">
                <a:solidFill>
                  <a:srgbClr val="F08221"/>
                </a:solidFill>
                <a:latin typeface="Arial" panose="020B0604020202020204" pitchFamily="34" charset="0"/>
              </a:rPr>
              <a:t>Complements</a:t>
            </a:r>
            <a:r>
              <a:rPr lang="en-US" dirty="0"/>
              <a:t> </a:t>
            </a:r>
            <a:r>
              <a:rPr lang="en-US" sz="3000" b="1" dirty="0">
                <a:solidFill>
                  <a:srgbClr val="F08221"/>
                </a:solidFill>
                <a:latin typeface="Arial" panose="020B0604020202020204" pitchFamily="34" charset="0"/>
              </a:rPr>
              <a:t>to</a:t>
            </a:r>
            <a:r>
              <a:rPr lang="en-US" dirty="0"/>
              <a:t> </a:t>
            </a:r>
            <a:r>
              <a:rPr lang="en-US" sz="3000" b="1" dirty="0">
                <a:solidFill>
                  <a:srgbClr val="F08221"/>
                </a:solidFill>
                <a:latin typeface="Arial" panose="020B0604020202020204" pitchFamily="34" charset="0"/>
              </a:rPr>
              <a:t>Value-Based</a:t>
            </a:r>
            <a:r>
              <a:rPr lang="en-US" dirty="0"/>
              <a:t> </a:t>
            </a:r>
            <a:r>
              <a:rPr lang="en-US" sz="3000" b="1" dirty="0">
                <a:solidFill>
                  <a:srgbClr val="F08221"/>
                </a:solidFill>
                <a:latin typeface="Arial" panose="020B0604020202020204" pitchFamily="34" charset="0"/>
              </a:rPr>
              <a:t>Health</a:t>
            </a:r>
            <a:r>
              <a:rPr lang="tr-TR" sz="3000" b="1" dirty="0">
                <a:solidFill>
                  <a:srgbClr val="F08221"/>
                </a:solidFill>
                <a:latin typeface="Arial" panose="020B0604020202020204" pitchFamily="34" charset="0"/>
              </a:rPr>
              <a:t>c</a:t>
            </a:r>
            <a:r>
              <a:rPr lang="en-US" sz="3000" b="1" dirty="0">
                <a:solidFill>
                  <a:srgbClr val="F08221"/>
                </a:solidFill>
                <a:latin typeface="Arial" panose="020B0604020202020204" pitchFamily="34" charset="0"/>
              </a:rPr>
              <a:t>are: </a:t>
            </a:r>
          </a:p>
          <a:p>
            <a:r>
              <a:rPr lang="en-US" sz="3000" b="1" dirty="0">
                <a:solidFill>
                  <a:srgbClr val="F08221"/>
                </a:solidFill>
                <a:latin typeface="Arial" panose="020B0604020202020204" pitchFamily="34" charset="0"/>
              </a:rPr>
              <a:t>Outcome</a:t>
            </a:r>
            <a:r>
              <a:rPr lang="en-US" dirty="0"/>
              <a:t> </a:t>
            </a:r>
            <a:r>
              <a:rPr lang="en-US" sz="3000" b="1" dirty="0">
                <a:solidFill>
                  <a:srgbClr val="F08221"/>
                </a:solidFill>
                <a:latin typeface="Arial" panose="020B0604020202020204" pitchFamily="34" charset="0"/>
              </a:rPr>
              <a:t>and</a:t>
            </a:r>
            <a:r>
              <a:rPr lang="en-US" dirty="0"/>
              <a:t> </a:t>
            </a:r>
            <a:r>
              <a:rPr lang="en-US" sz="3000" b="1" dirty="0">
                <a:solidFill>
                  <a:srgbClr val="F08221"/>
                </a:solidFill>
                <a:latin typeface="Arial" panose="020B0604020202020204" pitchFamily="34" charset="0"/>
              </a:rPr>
              <a:t>Experience</a:t>
            </a:r>
            <a:r>
              <a:rPr lang="en-US" dirty="0"/>
              <a:t> </a:t>
            </a:r>
            <a:r>
              <a:rPr lang="en-US" sz="3000" b="1" dirty="0">
                <a:solidFill>
                  <a:srgbClr val="F08221"/>
                </a:solidFill>
                <a:latin typeface="Arial" panose="020B0604020202020204" pitchFamily="34" charset="0"/>
              </a:rPr>
              <a:t>Measures</a:t>
            </a:r>
            <a:endParaRPr lang="en-US" sz="3000" b="1" baseline="30000"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D4FA720-2CAF-A54B-B8F9-787EE1994391}"/>
              </a:ext>
            </a:extLst>
          </p:cNvPr>
          <p:cNvSpPr txBox="1"/>
          <p:nvPr/>
        </p:nvSpPr>
        <p:spPr>
          <a:xfrm>
            <a:off x="2120367" y="5990111"/>
            <a:ext cx="8238821" cy="784830"/>
          </a:xfrm>
          <a:prstGeom prst="rect">
            <a:avLst/>
          </a:prstGeom>
          <a:noFill/>
        </p:spPr>
        <p:txBody>
          <a:bodyPr wrap="square" rtlCol="0">
            <a:spAutoFit/>
          </a:bodyPr>
          <a:lstStyle/>
          <a:p>
            <a:r>
              <a:rPr lang="en-US" sz="900" i="1" dirty="0">
                <a:solidFill>
                  <a:srgbClr val="0767B2"/>
                </a:solidFill>
                <a:latin typeface="Arial" panose="020B0604020202020204" pitchFamily="34" charset="0"/>
              </a:rPr>
              <a:t>Source: 1. Patient-reported outcome measures and patient-reported experience measures: Charlotte Kingsley, MBBS BSc FRCA, Sanjiv Patel, MBBS BMedSci FRCA 2. Pay less and spend more—the real value in healthcare procurement: Federico Pennestrì1, Giuseppe Lippi2, Giuseppe Banfi1,3 3. </a:t>
            </a:r>
            <a:r>
              <a:rPr lang="en-US" sz="900" i="1" u="sng" dirty="0">
                <a:solidFill>
                  <a:srgbClr val="0767B2"/>
                </a:solidFill>
                <a:latin typeface="Arial" panose="020B0604020202020204" pitchFamily="34" charset="0"/>
              </a:rPr>
              <a:t>https://www.cihi.ca/en/patient-reported-outcome-measures-proms</a:t>
            </a:r>
          </a:p>
          <a:p>
            <a:r>
              <a:rPr lang="en-US" sz="900" i="1" dirty="0">
                <a:solidFill>
                  <a:srgbClr val="0767B2"/>
                </a:solidFill>
                <a:latin typeface="Arial" panose="020B0604020202020204" pitchFamily="34" charset="0"/>
              </a:rPr>
              <a:t>For</a:t>
            </a:r>
            <a:r>
              <a:rPr lang="en-US" sz="900" dirty="0"/>
              <a:t> </a:t>
            </a:r>
            <a:r>
              <a:rPr lang="en-US" sz="900" i="1" dirty="0">
                <a:solidFill>
                  <a:srgbClr val="0767B2"/>
                </a:solidFill>
                <a:latin typeface="Arial" panose="020B0604020202020204" pitchFamily="34" charset="0"/>
              </a:rPr>
              <a:t>more</a:t>
            </a:r>
            <a:r>
              <a:rPr lang="en-US" sz="900" dirty="0"/>
              <a:t> </a:t>
            </a:r>
            <a:r>
              <a:rPr lang="en-US" sz="900" i="1" dirty="0">
                <a:solidFill>
                  <a:srgbClr val="0767B2"/>
                </a:solidFill>
                <a:latin typeface="Arial" panose="020B0604020202020204" pitchFamily="34" charset="0"/>
              </a:rPr>
              <a:t>information: https://link.springer.com/article/10.1007/s10198-019-01070-1</a:t>
            </a:r>
          </a:p>
          <a:p>
            <a:r>
              <a:rPr lang="en-US" sz="900" i="1" u="sng" dirty="0">
                <a:solidFill>
                  <a:srgbClr val="0767B2"/>
                </a:solidFill>
                <a:latin typeface="Arial" panose="020B0604020202020204" pitchFamily="34" charset="0"/>
              </a:rPr>
              <a:t>https://www.fda.gov/files/about%20fda/published/Value-and-Use-of-Patient-Reported-Outcomes-%28PROs%29-in-Assessing-Effects-of-Medical-Devices.pdf</a:t>
            </a:r>
          </a:p>
        </p:txBody>
      </p:sp>
      <p:sp>
        <p:nvSpPr>
          <p:cNvPr id="7" name="TextBox 6">
            <a:extLst>
              <a:ext uri="{FF2B5EF4-FFF2-40B4-BE49-F238E27FC236}">
                <a16:creationId xmlns:a16="http://schemas.microsoft.com/office/drawing/2014/main" id="{20B38B09-F877-4C45-B7A8-76FB7D862175}"/>
              </a:ext>
            </a:extLst>
          </p:cNvPr>
          <p:cNvSpPr txBox="1"/>
          <p:nvPr/>
        </p:nvSpPr>
        <p:spPr>
          <a:xfrm>
            <a:off x="287557" y="2101365"/>
            <a:ext cx="3285416" cy="2169825"/>
          </a:xfrm>
          <a:prstGeom prst="rect">
            <a:avLst/>
          </a:prstGeom>
          <a:noFill/>
        </p:spPr>
        <p:txBody>
          <a:bodyPr wrap="square" rtlCol="0">
            <a:spAutoFit/>
          </a:bodyPr>
          <a:lstStyle/>
          <a:p>
            <a:r>
              <a:rPr lang="en-US" sz="1500" b="1" dirty="0">
                <a:solidFill>
                  <a:srgbClr val="F08221"/>
                </a:solidFill>
                <a:latin typeface="Arial" panose="020B0604020202020204" pitchFamily="34" charset="0"/>
              </a:rPr>
              <a:t>Patient-related outcome measures (PROM) </a:t>
            </a:r>
            <a:r>
              <a:rPr lang="en-US" sz="1500" dirty="0">
                <a:solidFill>
                  <a:srgbClr val="0767B2"/>
                </a:solidFill>
                <a:latin typeface="Arial" panose="020B0604020202020204" pitchFamily="34" charset="0"/>
              </a:rPr>
              <a:t>are surveys that assess the opinions of patients regarding their health status. </a:t>
            </a:r>
            <a:r>
              <a:rPr lang="en-US" sz="1500" b="1" dirty="0">
                <a:solidFill>
                  <a:srgbClr val="F08221"/>
                </a:solidFill>
                <a:latin typeface="Arial" panose="020B0604020202020204" pitchFamily="34" charset="0"/>
              </a:rPr>
              <a:t>Patient-related experience measures (PREM)</a:t>
            </a:r>
            <a:r>
              <a:rPr lang="en-US" sz="1500" dirty="0">
                <a:solidFill>
                  <a:srgbClr val="0767B2"/>
                </a:solidFill>
                <a:latin typeface="Arial" panose="020B0604020202020204" pitchFamily="34" charset="0"/>
              </a:rPr>
              <a:t> are surveys that assess the perceptions of patients regarding their experiences while receiving healthcare</a:t>
            </a:r>
            <a:r>
              <a:rPr lang="en-US" sz="1500" baseline="30000" dirty="0">
                <a:solidFill>
                  <a:srgbClr val="0767B2"/>
                </a:solidFill>
                <a:latin typeface="Arial" panose="020B0604020202020204" pitchFamily="34" charset="0"/>
              </a:rPr>
              <a:t>1</a:t>
            </a:r>
            <a:r>
              <a:rPr lang="en-US" sz="1500" dirty="0">
                <a:solidFill>
                  <a:srgbClr val="0767B2"/>
                </a:solidFill>
                <a:latin typeface="Arial" panose="020B0604020202020204" pitchFamily="34" charset="0"/>
              </a:rPr>
              <a:t>.</a:t>
            </a:r>
            <a:endParaRPr lang="en-US" sz="1500" dirty="0">
              <a:solidFill>
                <a:srgbClr val="0767B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CB47439-FC1D-0D43-B1A0-4C9487843A85}"/>
              </a:ext>
            </a:extLst>
          </p:cNvPr>
          <p:cNvSpPr txBox="1"/>
          <p:nvPr/>
        </p:nvSpPr>
        <p:spPr>
          <a:xfrm>
            <a:off x="4045017" y="2101365"/>
            <a:ext cx="3396916" cy="3323987"/>
          </a:xfrm>
          <a:prstGeom prst="rect">
            <a:avLst/>
          </a:prstGeom>
          <a:noFill/>
        </p:spPr>
        <p:txBody>
          <a:bodyPr wrap="square" rtlCol="0">
            <a:spAutoFit/>
          </a:bodyPr>
          <a:lstStyle/>
          <a:p>
            <a:r>
              <a:rPr lang="en-US" sz="1500" dirty="0">
                <a:solidFill>
                  <a:srgbClr val="0767B2"/>
                </a:solidFill>
                <a:latin typeface="Arial" panose="020B0604020202020204" pitchFamily="34" charset="0"/>
                <a:cs typeface="Arial" panose="020B0604020202020204" pitchFamily="34" charset="0"/>
              </a:rPr>
              <a:t>PROMs</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have been</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used</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in many</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studies that aim to strengthen treatment models with information about patient experience related to design, survival, and risk factors, thereby supporting the decisions of surgeons and clinicians. Since </a:t>
            </a:r>
            <a:r>
              <a:rPr lang="en-US" sz="1500" b="1" dirty="0">
                <a:solidFill>
                  <a:srgbClr val="F08221"/>
                </a:solidFill>
                <a:latin typeface="Arial" panose="020B0604020202020204" pitchFamily="34" charset="0"/>
                <a:cs typeface="Arial" panose="020B0604020202020204" pitchFamily="34" charset="0"/>
              </a:rPr>
              <a:t>Value-Based Procurement</a:t>
            </a:r>
            <a:r>
              <a:rPr lang="en-US" sz="1500" dirty="0">
                <a:solidFill>
                  <a:srgbClr val="0767B2"/>
                </a:solidFill>
                <a:latin typeface="Arial" panose="020B0604020202020204" pitchFamily="34" charset="0"/>
                <a:cs typeface="Arial" panose="020B0604020202020204" pitchFamily="34" charset="0"/>
              </a:rPr>
              <a:t> is defined as </a:t>
            </a:r>
            <a:r>
              <a:rPr lang="en-US" sz="1500" b="1" dirty="0">
                <a:solidFill>
                  <a:srgbClr val="F08221"/>
                </a:solidFill>
                <a:latin typeface="Arial" panose="020B0604020202020204" pitchFamily="34" charset="0"/>
                <a:cs typeface="Arial" panose="020B0604020202020204" pitchFamily="34" charset="0"/>
              </a:rPr>
              <a:t>“significant outcomes for people at the lowest cost possible,” </a:t>
            </a:r>
            <a:r>
              <a:rPr lang="en-US" sz="1500" dirty="0">
                <a:solidFill>
                  <a:srgbClr val="0767B2"/>
                </a:solidFill>
                <a:latin typeface="Arial" panose="020B0604020202020204" pitchFamily="34" charset="0"/>
                <a:cs typeface="Arial" panose="020B0604020202020204" pitchFamily="34" charset="0"/>
              </a:rPr>
              <a:t>the contribution of patient experience</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is</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a fundamental</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step</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in the</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improvement</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of healthcare</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delivery</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and</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sustainability</a:t>
            </a:r>
            <a:r>
              <a:rPr lang="en-US" sz="1500" baseline="30000" dirty="0">
                <a:solidFill>
                  <a:srgbClr val="0767B2"/>
                </a:solidFill>
                <a:latin typeface="Arial" panose="020B0604020202020204" pitchFamily="34" charset="0"/>
                <a:cs typeface="Arial" panose="020B0604020202020204" pitchFamily="34" charset="0"/>
              </a:rPr>
              <a:t>2</a:t>
            </a:r>
            <a:r>
              <a:rPr lang="en-US" sz="1500" dirty="0">
                <a:solidFill>
                  <a:srgbClr val="0767B2"/>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D7FB4832-4807-2545-8980-565F3A8691E0}"/>
              </a:ext>
            </a:extLst>
          </p:cNvPr>
          <p:cNvSpPr txBox="1"/>
          <p:nvPr/>
        </p:nvSpPr>
        <p:spPr>
          <a:xfrm>
            <a:off x="8146984" y="2101365"/>
            <a:ext cx="3174732" cy="2631490"/>
          </a:xfrm>
          <a:prstGeom prst="rect">
            <a:avLst/>
          </a:prstGeom>
          <a:noFill/>
        </p:spPr>
        <p:txBody>
          <a:bodyPr wrap="square" rtlCol="0">
            <a:spAutoFit/>
          </a:bodyPr>
          <a:lstStyle/>
          <a:p>
            <a:r>
              <a:rPr lang="en-US" sz="1500" dirty="0">
                <a:solidFill>
                  <a:srgbClr val="0767B2"/>
                </a:solidFill>
                <a:latin typeface="Arial" panose="020B0604020202020204" pitchFamily="34" charset="0"/>
                <a:cs typeface="Arial" panose="020B0604020202020204" pitchFamily="34" charset="0"/>
              </a:rPr>
              <a:t>PROM also</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complements</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traditional</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data</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sources,</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such as</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information</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obtained from</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clinical</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administrative</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data,</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to support</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policies,</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programs</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and</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value</a:t>
            </a:r>
            <a:r>
              <a:rPr lang="en-US" sz="1500" dirty="0">
                <a:latin typeface="Arial" panose="020B0604020202020204" pitchFamily="34" charset="0"/>
                <a:cs typeface="Arial" panose="020B0604020202020204" pitchFamily="34" charset="0"/>
              </a:rPr>
              <a:t>-</a:t>
            </a:r>
            <a:r>
              <a:rPr lang="en-US" sz="1500" dirty="0">
                <a:solidFill>
                  <a:srgbClr val="0767B2"/>
                </a:solidFill>
                <a:latin typeface="Arial" panose="020B0604020202020204" pitchFamily="34" charset="0"/>
                <a:cs typeface="Arial" panose="020B0604020202020204" pitchFamily="34" charset="0"/>
              </a:rPr>
              <a:t>based</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healthcare</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delivery. It is</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crucial</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in terms of</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understanding</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whether</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healthcare</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services</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and</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procedures</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make</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a difference</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to patient</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health</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status</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and</a:t>
            </a:r>
            <a:r>
              <a:rPr lang="en-US" sz="1500" dirty="0">
                <a:latin typeface="Arial" panose="020B0604020202020204" pitchFamily="34" charset="0"/>
                <a:cs typeface="Arial" panose="020B0604020202020204" pitchFamily="34" charset="0"/>
              </a:rPr>
              <a:t> </a:t>
            </a:r>
            <a:r>
              <a:rPr lang="en-US" sz="1500" dirty="0">
                <a:solidFill>
                  <a:srgbClr val="0767B2"/>
                </a:solidFill>
                <a:latin typeface="Arial" panose="020B0604020202020204" pitchFamily="34" charset="0"/>
                <a:cs typeface="Arial" panose="020B0604020202020204" pitchFamily="34" charset="0"/>
              </a:rPr>
              <a:t>quality of life</a:t>
            </a:r>
            <a:r>
              <a:rPr lang="en-US" sz="1500" baseline="30000" dirty="0">
                <a:solidFill>
                  <a:srgbClr val="0767B2"/>
                </a:solidFill>
                <a:latin typeface="Arial" panose="020B0604020202020204" pitchFamily="34" charset="0"/>
                <a:cs typeface="Arial" panose="020B0604020202020204" pitchFamily="34" charset="0"/>
              </a:rPr>
              <a:t>3</a:t>
            </a:r>
            <a:r>
              <a:rPr lang="en-US" sz="1500" dirty="0">
                <a:solidFill>
                  <a:srgbClr val="0767B2"/>
                </a:solidFill>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4EF5E3D3-3E69-1A46-B05A-E4936E48A08A}"/>
              </a:ext>
            </a:extLst>
          </p:cNvPr>
          <p:cNvPicPr>
            <a:picLocks noChangeAspect="1"/>
          </p:cNvPicPr>
          <p:nvPr/>
        </p:nvPicPr>
        <p:blipFill>
          <a:blip r:embed="rId3"/>
          <a:stretch>
            <a:fillRect/>
          </a:stretch>
        </p:blipFill>
        <p:spPr>
          <a:xfrm>
            <a:off x="3675645" y="2161523"/>
            <a:ext cx="266700" cy="4152900"/>
          </a:xfrm>
          <a:prstGeom prst="rect">
            <a:avLst/>
          </a:prstGeom>
        </p:spPr>
      </p:pic>
      <p:pic>
        <p:nvPicPr>
          <p:cNvPr id="12" name="Picture 11">
            <a:extLst>
              <a:ext uri="{FF2B5EF4-FFF2-40B4-BE49-F238E27FC236}">
                <a16:creationId xmlns:a16="http://schemas.microsoft.com/office/drawing/2014/main" id="{43FE5314-4085-834A-897B-B7E6E1FF6ECC}"/>
              </a:ext>
            </a:extLst>
          </p:cNvPr>
          <p:cNvPicPr>
            <a:picLocks noChangeAspect="1"/>
          </p:cNvPicPr>
          <p:nvPr/>
        </p:nvPicPr>
        <p:blipFill>
          <a:blip r:embed="rId3"/>
          <a:stretch>
            <a:fillRect/>
          </a:stretch>
        </p:blipFill>
        <p:spPr>
          <a:xfrm>
            <a:off x="7644262" y="2161523"/>
            <a:ext cx="266700" cy="4152900"/>
          </a:xfrm>
          <a:prstGeom prst="rect">
            <a:avLst/>
          </a:prstGeom>
        </p:spPr>
      </p:pic>
    </p:spTree>
    <p:extLst>
      <p:ext uri="{BB962C8B-B14F-4D97-AF65-F5344CB8AC3E}">
        <p14:creationId xmlns:p14="http://schemas.microsoft.com/office/powerpoint/2010/main" val="2678563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8B08E6-790C-EE41-8932-AF14AEE4D359}"/>
              </a:ext>
            </a:extLst>
          </p:cNvPr>
          <p:cNvPicPr>
            <a:picLocks noChangeAspect="1"/>
          </p:cNvPicPr>
          <p:nvPr/>
        </p:nvPicPr>
        <p:blipFill>
          <a:blip r:embed="rId2"/>
          <a:stretch>
            <a:fillRect/>
          </a:stretch>
        </p:blipFill>
        <p:spPr>
          <a:xfrm>
            <a:off x="0" y="8118"/>
            <a:ext cx="12192000" cy="6858000"/>
          </a:xfrm>
          <a:prstGeom prst="rect">
            <a:avLst/>
          </a:prstGeom>
        </p:spPr>
      </p:pic>
      <p:sp>
        <p:nvSpPr>
          <p:cNvPr id="5" name="TextBox 4">
            <a:extLst>
              <a:ext uri="{FF2B5EF4-FFF2-40B4-BE49-F238E27FC236}">
                <a16:creationId xmlns:a16="http://schemas.microsoft.com/office/drawing/2014/main" id="{5776E01B-D77E-2E48-9E11-3DE0D0919440}"/>
              </a:ext>
            </a:extLst>
          </p:cNvPr>
          <p:cNvSpPr txBox="1"/>
          <p:nvPr/>
        </p:nvSpPr>
        <p:spPr>
          <a:xfrm>
            <a:off x="409074" y="816676"/>
            <a:ext cx="9348537" cy="553998"/>
          </a:xfrm>
          <a:prstGeom prst="rect">
            <a:avLst/>
          </a:prstGeom>
          <a:noFill/>
        </p:spPr>
        <p:txBody>
          <a:bodyPr wrap="square" rtlCol="0">
            <a:spAutoFit/>
          </a:bodyPr>
          <a:lstStyle/>
          <a:p>
            <a:r>
              <a:rPr lang="en-US" sz="3000" b="1" dirty="0">
                <a:solidFill>
                  <a:srgbClr val="F08221"/>
                </a:solidFill>
                <a:latin typeface="Arial" panose="020B0604020202020204" pitchFamily="34" charset="0"/>
              </a:rPr>
              <a:t>Turkish</a:t>
            </a:r>
            <a:r>
              <a:rPr lang="en-US"/>
              <a:t> </a:t>
            </a:r>
            <a:r>
              <a:rPr lang="en-US" sz="3000" b="1" dirty="0">
                <a:solidFill>
                  <a:srgbClr val="F08221"/>
                </a:solidFill>
                <a:latin typeface="Arial" panose="020B0604020202020204" pitchFamily="34" charset="0"/>
              </a:rPr>
              <a:t>Legislation</a:t>
            </a:r>
            <a:r>
              <a:rPr lang="en-US"/>
              <a:t> </a:t>
            </a:r>
            <a:r>
              <a:rPr lang="en-US" sz="3000" b="1" dirty="0">
                <a:solidFill>
                  <a:srgbClr val="F08221"/>
                </a:solidFill>
                <a:latin typeface="Arial" panose="020B0604020202020204" pitchFamily="34" charset="0"/>
              </a:rPr>
              <a:t>and</a:t>
            </a:r>
            <a:r>
              <a:rPr lang="en-US"/>
              <a:t> </a:t>
            </a:r>
            <a:r>
              <a:rPr lang="en-US" sz="3000" b="1" dirty="0">
                <a:solidFill>
                  <a:srgbClr val="F08221"/>
                </a:solidFill>
                <a:latin typeface="Arial" panose="020B0604020202020204" pitchFamily="34" charset="0"/>
              </a:rPr>
              <a:t>Practices</a:t>
            </a:r>
            <a:endParaRPr lang="en-US" sz="3000" b="1" baseline="30000"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EEB2685-8213-B44A-9CAA-DBED5F1E33AC}"/>
              </a:ext>
            </a:extLst>
          </p:cNvPr>
          <p:cNvSpPr txBox="1"/>
          <p:nvPr/>
        </p:nvSpPr>
        <p:spPr>
          <a:xfrm>
            <a:off x="409074" y="1648326"/>
            <a:ext cx="9889958" cy="2103076"/>
          </a:xfrm>
          <a:prstGeom prst="rect">
            <a:avLst/>
          </a:prstGeom>
          <a:noFill/>
        </p:spPr>
        <p:txBody>
          <a:bodyPr wrap="square" rtlCol="0">
            <a:spAutoFit/>
          </a:bodyPr>
          <a:lstStyle/>
          <a:p>
            <a:r>
              <a:rPr lang="en-US" sz="3500" dirty="0">
                <a:solidFill>
                  <a:srgbClr val="0767B2"/>
                </a:solidFill>
                <a:latin typeface="Arial" panose="020B0604020202020204" pitchFamily="34" charset="0"/>
              </a:rPr>
              <a:t>Law No: 4734 on Public Procurement</a:t>
            </a:r>
            <a:endParaRPr lang="en-US" sz="3500" dirty="0">
              <a:solidFill>
                <a:srgbClr val="0767B2"/>
              </a:solidFill>
              <a:latin typeface="Arial" panose="020B0604020202020204" pitchFamily="34" charset="0"/>
              <a:cs typeface="Arial" panose="020B0604020202020204" pitchFamily="34" charset="0"/>
            </a:endParaRPr>
          </a:p>
          <a:p>
            <a:endParaRPr lang="en-US" dirty="0">
              <a:solidFill>
                <a:srgbClr val="0767B2"/>
              </a:solidFill>
              <a:latin typeface="Arial" panose="020B0604020202020204" pitchFamily="34" charset="0"/>
              <a:cs typeface="Arial" panose="020B0604020202020204" pitchFamily="34" charset="0"/>
            </a:endParaRPr>
          </a:p>
          <a:p>
            <a:pPr marL="285750" indent="-285750">
              <a:lnSpc>
                <a:spcPct val="150000"/>
              </a:lnSpc>
              <a:buBlip>
                <a:blip r:embed="rId3"/>
              </a:buBlip>
            </a:pPr>
            <a:r>
              <a:rPr lang="en-US" dirty="0">
                <a:solidFill>
                  <a:srgbClr val="0767B2"/>
                </a:solidFill>
                <a:latin typeface="Arial" panose="020B0604020202020204" pitchFamily="34" charset="0"/>
              </a:rPr>
              <a:t>Applicable</a:t>
            </a:r>
            <a:r>
              <a:rPr lang="en-US" dirty="0"/>
              <a:t> </a:t>
            </a:r>
            <a:r>
              <a:rPr lang="en-US" dirty="0">
                <a:solidFill>
                  <a:srgbClr val="0767B2"/>
                </a:solidFill>
                <a:latin typeface="Arial" panose="020B0604020202020204" pitchFamily="34" charset="0"/>
              </a:rPr>
              <a:t>procurement</a:t>
            </a:r>
            <a:r>
              <a:rPr lang="en-US" dirty="0"/>
              <a:t> </a:t>
            </a:r>
            <a:r>
              <a:rPr lang="en-US" dirty="0">
                <a:solidFill>
                  <a:srgbClr val="0767B2"/>
                </a:solidFill>
                <a:latin typeface="Arial" panose="020B0604020202020204" pitchFamily="34" charset="0"/>
              </a:rPr>
              <a:t>procedures (Articles 18, 19, 20, 21 and 22)</a:t>
            </a:r>
          </a:p>
          <a:p>
            <a:pPr marL="285750" indent="-285750">
              <a:lnSpc>
                <a:spcPct val="150000"/>
              </a:lnSpc>
              <a:buBlip>
                <a:blip r:embed="rId3"/>
              </a:buBlip>
            </a:pPr>
            <a:r>
              <a:rPr lang="en-US" dirty="0">
                <a:solidFill>
                  <a:srgbClr val="0767B2"/>
                </a:solidFill>
                <a:latin typeface="Arial" panose="020B0604020202020204" pitchFamily="34" charset="0"/>
              </a:rPr>
              <a:t>Evaluation of</a:t>
            </a:r>
            <a:r>
              <a:rPr lang="en-US" dirty="0"/>
              <a:t> </a:t>
            </a:r>
            <a:r>
              <a:rPr lang="en-US" dirty="0">
                <a:solidFill>
                  <a:srgbClr val="0767B2"/>
                </a:solidFill>
                <a:latin typeface="Arial" panose="020B0604020202020204" pitchFamily="34" charset="0"/>
              </a:rPr>
              <a:t>tenders (Articles 37, 38 and 39)</a:t>
            </a:r>
          </a:p>
          <a:p>
            <a:pPr marL="285750" indent="-285750">
              <a:lnSpc>
                <a:spcPct val="150000"/>
              </a:lnSpc>
              <a:buBlip>
                <a:blip r:embed="rId3"/>
              </a:buBlip>
            </a:pPr>
            <a:r>
              <a:rPr lang="en-US" dirty="0">
                <a:solidFill>
                  <a:srgbClr val="0767B2"/>
                </a:solidFill>
                <a:latin typeface="Arial" panose="020B0604020202020204" pitchFamily="34" charset="0"/>
              </a:rPr>
              <a:t>The</a:t>
            </a:r>
            <a:r>
              <a:rPr lang="en-US" dirty="0"/>
              <a:t> </a:t>
            </a:r>
            <a:r>
              <a:rPr lang="en-US" dirty="0">
                <a:solidFill>
                  <a:srgbClr val="0767B2"/>
                </a:solidFill>
                <a:latin typeface="Arial" panose="020B0604020202020204" pitchFamily="34" charset="0"/>
              </a:rPr>
              <a:t>economically</a:t>
            </a:r>
            <a:r>
              <a:rPr lang="en-US" dirty="0"/>
              <a:t> </a:t>
            </a:r>
            <a:r>
              <a:rPr lang="en-US" dirty="0">
                <a:solidFill>
                  <a:srgbClr val="0767B2"/>
                </a:solidFill>
                <a:latin typeface="Arial" panose="020B0604020202020204" pitchFamily="34" charset="0"/>
              </a:rPr>
              <a:t>most</a:t>
            </a:r>
            <a:r>
              <a:rPr lang="en-US" dirty="0"/>
              <a:t> </a:t>
            </a:r>
            <a:r>
              <a:rPr lang="en-US" dirty="0">
                <a:solidFill>
                  <a:srgbClr val="0767B2"/>
                </a:solidFill>
                <a:latin typeface="Arial" panose="020B0604020202020204" pitchFamily="34" charset="0"/>
              </a:rPr>
              <a:t>advantageous</a:t>
            </a:r>
            <a:r>
              <a:rPr lang="en-US" dirty="0"/>
              <a:t> </a:t>
            </a:r>
            <a:r>
              <a:rPr lang="en-US" dirty="0">
                <a:solidFill>
                  <a:srgbClr val="0767B2"/>
                </a:solidFill>
                <a:latin typeface="Arial" panose="020B0604020202020204" pitchFamily="34" charset="0"/>
              </a:rPr>
              <a:t>tender</a:t>
            </a:r>
            <a:r>
              <a:rPr lang="en-US" dirty="0"/>
              <a:t> </a:t>
            </a:r>
            <a:r>
              <a:rPr lang="en-US" dirty="0">
                <a:solidFill>
                  <a:srgbClr val="0767B2"/>
                </a:solidFill>
                <a:latin typeface="Arial" panose="020B0604020202020204" pitchFamily="34" charset="0"/>
              </a:rPr>
              <a:t>and</a:t>
            </a:r>
            <a:r>
              <a:rPr lang="en-US" dirty="0"/>
              <a:t> </a:t>
            </a:r>
            <a:r>
              <a:rPr lang="en-US" dirty="0">
                <a:solidFill>
                  <a:srgbClr val="0767B2"/>
                </a:solidFill>
                <a:latin typeface="Arial" panose="020B0604020202020204" pitchFamily="34" charset="0"/>
              </a:rPr>
              <a:t>non-price</a:t>
            </a:r>
            <a:r>
              <a:rPr lang="en-US" dirty="0"/>
              <a:t> </a:t>
            </a:r>
            <a:r>
              <a:rPr lang="en-US" dirty="0">
                <a:solidFill>
                  <a:srgbClr val="0767B2"/>
                </a:solidFill>
                <a:latin typeface="Arial" panose="020B0604020202020204" pitchFamily="34" charset="0"/>
              </a:rPr>
              <a:t>factors</a:t>
            </a:r>
            <a:r>
              <a:rPr lang="en-US" dirty="0"/>
              <a:t> </a:t>
            </a:r>
            <a:r>
              <a:rPr lang="en-US" dirty="0">
                <a:solidFill>
                  <a:srgbClr val="0767B2"/>
                </a:solidFill>
                <a:latin typeface="Arial" panose="020B0604020202020204" pitchFamily="34" charset="0"/>
              </a:rPr>
              <a:t>(Article 40)</a:t>
            </a:r>
          </a:p>
        </p:txBody>
      </p:sp>
      <p:sp>
        <p:nvSpPr>
          <p:cNvPr id="7" name="TextBox 6">
            <a:extLst>
              <a:ext uri="{FF2B5EF4-FFF2-40B4-BE49-F238E27FC236}">
                <a16:creationId xmlns:a16="http://schemas.microsoft.com/office/drawing/2014/main" id="{44821E4E-A8F3-3F43-B22B-9E794A72A23F}"/>
              </a:ext>
            </a:extLst>
          </p:cNvPr>
          <p:cNvSpPr txBox="1"/>
          <p:nvPr/>
        </p:nvSpPr>
        <p:spPr>
          <a:xfrm>
            <a:off x="685798" y="3751402"/>
            <a:ext cx="9613233" cy="1893339"/>
          </a:xfrm>
          <a:prstGeom prst="rect">
            <a:avLst/>
          </a:prstGeom>
          <a:noFill/>
        </p:spPr>
        <p:txBody>
          <a:bodyPr wrap="square" rtlCol="0">
            <a:spAutoFit/>
          </a:bodyPr>
          <a:lstStyle/>
          <a:p>
            <a:pPr marL="285750" indent="-285750">
              <a:lnSpc>
                <a:spcPct val="150000"/>
              </a:lnSpc>
              <a:buBlip>
                <a:blip r:embed="rId3"/>
              </a:buBlip>
            </a:pPr>
            <a:r>
              <a:rPr lang="en-US" sz="1600" i="1" dirty="0">
                <a:solidFill>
                  <a:srgbClr val="0767B2"/>
                </a:solidFill>
                <a:latin typeface="Arial" panose="020B0604020202020204" pitchFamily="34" charset="0"/>
                <a:cs typeface="Arial" panose="020B0604020202020204" pitchFamily="34" charset="0"/>
              </a:rPr>
              <a:t>“The economically most advantageous tender is </a:t>
            </a:r>
            <a:r>
              <a:rPr lang="en-US" sz="1600" i="1" dirty="0">
                <a:solidFill>
                  <a:srgbClr val="F08221"/>
                </a:solidFill>
                <a:latin typeface="Arial" panose="020B0604020202020204" pitchFamily="34" charset="0"/>
                <a:cs typeface="Arial" panose="020B0604020202020204" pitchFamily="34" charset="0"/>
              </a:rPr>
              <a:t>determined</a:t>
            </a:r>
            <a:r>
              <a:rPr lang="en-US" sz="1600" i="1" dirty="0">
                <a:solidFill>
                  <a:srgbClr val="0767B2"/>
                </a:solidFill>
                <a:latin typeface="Arial" panose="020B0604020202020204" pitchFamily="34" charset="0"/>
                <a:cs typeface="Arial" panose="020B0604020202020204" pitchFamily="34" charset="0"/>
              </a:rPr>
              <a:t> solely based on price or </a:t>
            </a:r>
            <a:r>
              <a:rPr lang="en-US" sz="1600" i="1" dirty="0">
                <a:solidFill>
                  <a:srgbClr val="F08221"/>
                </a:solidFill>
                <a:latin typeface="Arial" panose="020B0604020202020204" pitchFamily="34" charset="0"/>
                <a:cs typeface="Arial" panose="020B0604020202020204" pitchFamily="34" charset="0"/>
              </a:rPr>
              <a:t>together with the price by taking into account the non-price factors such as operation and maintenance costs, cost-effectiveness, productivity, quality and technical merit</a:t>
            </a:r>
            <a:r>
              <a:rPr lang="en-US" sz="1600" i="1" dirty="0">
                <a:solidFill>
                  <a:srgbClr val="0767B2"/>
                </a:solidFill>
                <a:latin typeface="Arial" panose="020B0604020202020204" pitchFamily="34" charset="0"/>
                <a:cs typeface="Arial" panose="020B0604020202020204" pitchFamily="34" charset="0"/>
              </a:rPr>
              <a:t>. In tender proceedings where the economically most advantageous tender shall be determined by considering the non-price</a:t>
            </a:r>
            <a:r>
              <a:rPr lang="en-US" sz="1600" dirty="0">
                <a:latin typeface="Arial" panose="020B0604020202020204" pitchFamily="34" charset="0"/>
                <a:cs typeface="Arial" panose="020B0604020202020204" pitchFamily="34" charset="0"/>
              </a:rPr>
              <a:t> </a:t>
            </a:r>
            <a:r>
              <a:rPr lang="en-US" sz="1600" i="1" dirty="0">
                <a:solidFill>
                  <a:srgbClr val="0767B2"/>
                </a:solidFill>
                <a:latin typeface="Arial" panose="020B0604020202020204" pitchFamily="34" charset="0"/>
                <a:cs typeface="Arial" panose="020B0604020202020204" pitchFamily="34" charset="0"/>
              </a:rPr>
              <a:t>factors</a:t>
            </a:r>
            <a:r>
              <a:rPr lang="en-US" sz="1600" dirty="0">
                <a:latin typeface="Arial" panose="020B0604020202020204" pitchFamily="34" charset="0"/>
                <a:cs typeface="Arial" panose="020B0604020202020204" pitchFamily="34" charset="0"/>
              </a:rPr>
              <a:t> </a:t>
            </a:r>
            <a:r>
              <a:rPr lang="en-US" sz="1600" i="1" dirty="0">
                <a:solidFill>
                  <a:srgbClr val="0767B2"/>
                </a:solidFill>
                <a:latin typeface="Arial" panose="020B0604020202020204" pitchFamily="34" charset="0"/>
                <a:cs typeface="Arial" panose="020B0604020202020204" pitchFamily="34" charset="0"/>
              </a:rPr>
              <a:t>in addition to the price,</a:t>
            </a:r>
            <a:r>
              <a:rPr lang="en-US" sz="1600" dirty="0">
                <a:latin typeface="Arial" panose="020B0604020202020204" pitchFamily="34" charset="0"/>
                <a:cs typeface="Arial" panose="020B0604020202020204" pitchFamily="34" charset="0"/>
              </a:rPr>
              <a:t> </a:t>
            </a:r>
            <a:r>
              <a:rPr lang="en-US" sz="1600" i="1" dirty="0">
                <a:solidFill>
                  <a:srgbClr val="0767B2"/>
                </a:solidFill>
                <a:latin typeface="Arial" panose="020B0604020202020204" pitchFamily="34" charset="0"/>
                <a:cs typeface="Arial" panose="020B0604020202020204" pitchFamily="34" charset="0"/>
              </a:rPr>
              <a:t>these factors</a:t>
            </a:r>
            <a:r>
              <a:rPr lang="en-US" sz="1600" dirty="0">
                <a:latin typeface="Arial" panose="020B0604020202020204" pitchFamily="34" charset="0"/>
                <a:cs typeface="Arial" panose="020B0604020202020204" pitchFamily="34" charset="0"/>
              </a:rPr>
              <a:t> </a:t>
            </a:r>
            <a:r>
              <a:rPr lang="en-US" sz="1600" i="1" dirty="0">
                <a:solidFill>
                  <a:srgbClr val="0767B2"/>
                </a:solidFill>
                <a:latin typeface="Arial" panose="020B0604020202020204" pitchFamily="34" charset="0"/>
                <a:cs typeface="Arial" panose="020B0604020202020204" pitchFamily="34" charset="0"/>
              </a:rPr>
              <a:t>must be expressed in</a:t>
            </a:r>
            <a:r>
              <a:rPr lang="en-US" sz="1600" dirty="0">
                <a:latin typeface="Arial" panose="020B0604020202020204" pitchFamily="34" charset="0"/>
                <a:cs typeface="Arial" panose="020B0604020202020204" pitchFamily="34" charset="0"/>
              </a:rPr>
              <a:t> </a:t>
            </a:r>
            <a:r>
              <a:rPr lang="en-US" sz="1600" i="1" dirty="0">
                <a:solidFill>
                  <a:srgbClr val="0767B2"/>
                </a:solidFill>
                <a:latin typeface="Arial" panose="020B0604020202020204" pitchFamily="34" charset="0"/>
                <a:cs typeface="Arial" panose="020B0604020202020204" pitchFamily="34" charset="0"/>
              </a:rPr>
              <a:t>monetary values</a:t>
            </a:r>
            <a:r>
              <a:rPr lang="en-US" sz="1600" dirty="0">
                <a:latin typeface="Arial" panose="020B0604020202020204" pitchFamily="34" charset="0"/>
                <a:cs typeface="Arial" panose="020B0604020202020204" pitchFamily="34" charset="0"/>
              </a:rPr>
              <a:t> </a:t>
            </a:r>
            <a:r>
              <a:rPr lang="en-US" sz="1600" i="1" dirty="0">
                <a:solidFill>
                  <a:srgbClr val="0767B2"/>
                </a:solidFill>
                <a:latin typeface="Arial" panose="020B0604020202020204" pitchFamily="34" charset="0"/>
                <a:cs typeface="Arial" panose="020B0604020202020204" pitchFamily="34" charset="0"/>
              </a:rPr>
              <a:t>or relative weights</a:t>
            </a:r>
            <a:r>
              <a:rPr lang="en-US" sz="1600" dirty="0">
                <a:latin typeface="Arial" panose="020B0604020202020204" pitchFamily="34" charset="0"/>
                <a:cs typeface="Arial" panose="020B0604020202020204" pitchFamily="34" charset="0"/>
              </a:rPr>
              <a:t> </a:t>
            </a:r>
            <a:r>
              <a:rPr lang="en-US" sz="1600" i="1" dirty="0">
                <a:solidFill>
                  <a:srgbClr val="0767B2"/>
                </a:solidFill>
                <a:latin typeface="Arial" panose="020B0604020202020204" pitchFamily="34" charset="0"/>
                <a:cs typeface="Arial" panose="020B0604020202020204" pitchFamily="34" charset="0"/>
              </a:rPr>
              <a:t>in tender documents.”</a:t>
            </a:r>
          </a:p>
        </p:txBody>
      </p:sp>
      <p:pic>
        <p:nvPicPr>
          <p:cNvPr id="9" name="Picture 8">
            <a:extLst>
              <a:ext uri="{FF2B5EF4-FFF2-40B4-BE49-F238E27FC236}">
                <a16:creationId xmlns:a16="http://schemas.microsoft.com/office/drawing/2014/main" id="{17B3C0A4-7B0E-FD46-8D64-D2FD0F9038CF}"/>
              </a:ext>
            </a:extLst>
          </p:cNvPr>
          <p:cNvPicPr>
            <a:picLocks noChangeAspect="1"/>
          </p:cNvPicPr>
          <p:nvPr/>
        </p:nvPicPr>
        <p:blipFill>
          <a:blip r:embed="rId4"/>
          <a:stretch>
            <a:fillRect/>
          </a:stretch>
        </p:blipFill>
        <p:spPr>
          <a:xfrm>
            <a:off x="9094871" y="166650"/>
            <a:ext cx="2876216" cy="3254233"/>
          </a:xfrm>
          <a:prstGeom prst="rect">
            <a:avLst/>
          </a:prstGeom>
        </p:spPr>
      </p:pic>
    </p:spTree>
    <p:extLst>
      <p:ext uri="{BB962C8B-B14F-4D97-AF65-F5344CB8AC3E}">
        <p14:creationId xmlns:p14="http://schemas.microsoft.com/office/powerpoint/2010/main" val="3144398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F5128C-610A-BD40-8536-4F3450D8C32A}"/>
              </a:ext>
            </a:extLst>
          </p:cNvPr>
          <p:cNvPicPr>
            <a:picLocks noChangeAspect="1"/>
          </p:cNvPicPr>
          <p:nvPr/>
        </p:nvPicPr>
        <p:blipFill>
          <a:blip r:embed="rId2"/>
          <a:stretch>
            <a:fillRect/>
          </a:stretch>
        </p:blipFill>
        <p:spPr>
          <a:xfrm>
            <a:off x="0" y="8118"/>
            <a:ext cx="12192000" cy="6858000"/>
          </a:xfrm>
          <a:prstGeom prst="rect">
            <a:avLst/>
          </a:prstGeom>
        </p:spPr>
      </p:pic>
      <p:sp>
        <p:nvSpPr>
          <p:cNvPr id="5" name="TextBox 4">
            <a:extLst>
              <a:ext uri="{FF2B5EF4-FFF2-40B4-BE49-F238E27FC236}">
                <a16:creationId xmlns:a16="http://schemas.microsoft.com/office/drawing/2014/main" id="{D32FCBAB-BF34-9F42-9E55-8C2427DA83EA}"/>
              </a:ext>
            </a:extLst>
          </p:cNvPr>
          <p:cNvSpPr txBox="1"/>
          <p:nvPr/>
        </p:nvSpPr>
        <p:spPr>
          <a:xfrm>
            <a:off x="409074" y="816676"/>
            <a:ext cx="9733547" cy="553998"/>
          </a:xfrm>
          <a:prstGeom prst="rect">
            <a:avLst/>
          </a:prstGeom>
          <a:noFill/>
        </p:spPr>
        <p:txBody>
          <a:bodyPr wrap="square" rtlCol="0">
            <a:spAutoFit/>
          </a:bodyPr>
          <a:lstStyle/>
          <a:p>
            <a:r>
              <a:rPr lang="en-US" sz="3000" b="1" dirty="0">
                <a:solidFill>
                  <a:srgbClr val="F08221"/>
                </a:solidFill>
                <a:latin typeface="Arial" panose="020B0604020202020204" pitchFamily="34" charset="0"/>
              </a:rPr>
              <a:t>For</a:t>
            </a:r>
            <a:r>
              <a:rPr lang="en-US"/>
              <a:t> </a:t>
            </a:r>
            <a:r>
              <a:rPr lang="en-US" sz="3000" b="1" dirty="0">
                <a:solidFill>
                  <a:srgbClr val="F08221"/>
                </a:solidFill>
                <a:latin typeface="Arial" panose="020B0604020202020204" pitchFamily="34" charset="0"/>
              </a:rPr>
              <a:t>More</a:t>
            </a:r>
            <a:r>
              <a:rPr lang="en-US"/>
              <a:t> </a:t>
            </a:r>
            <a:r>
              <a:rPr lang="en-US" sz="3000" b="1" dirty="0">
                <a:solidFill>
                  <a:srgbClr val="F08221"/>
                </a:solidFill>
                <a:latin typeface="Arial" panose="020B0604020202020204" pitchFamily="34" charset="0"/>
              </a:rPr>
              <a:t>Information</a:t>
            </a:r>
            <a:r>
              <a:rPr lang="en-US"/>
              <a:t> </a:t>
            </a:r>
            <a:r>
              <a:rPr lang="en-US" sz="3000" b="1" dirty="0">
                <a:solidFill>
                  <a:srgbClr val="F08221"/>
                </a:solidFill>
                <a:latin typeface="Arial" panose="020B0604020202020204" pitchFamily="34" charset="0"/>
              </a:rPr>
              <a:t>About</a:t>
            </a:r>
            <a:r>
              <a:rPr lang="en-US"/>
              <a:t> </a:t>
            </a:r>
            <a:r>
              <a:rPr lang="en-US" sz="3000" b="1" dirty="0">
                <a:solidFill>
                  <a:srgbClr val="F08221"/>
                </a:solidFill>
                <a:latin typeface="Arial" panose="020B0604020202020204" pitchFamily="34" charset="0"/>
              </a:rPr>
              <a:t>Value-Based</a:t>
            </a:r>
            <a:r>
              <a:rPr lang="en-US"/>
              <a:t> </a:t>
            </a:r>
            <a:r>
              <a:rPr lang="en-US" sz="3000" b="1" dirty="0">
                <a:solidFill>
                  <a:srgbClr val="F08221"/>
                </a:solidFill>
                <a:latin typeface="Arial" panose="020B0604020202020204" pitchFamily="34" charset="0"/>
              </a:rPr>
              <a:t>Procurement:</a:t>
            </a:r>
            <a:endParaRPr lang="en-US" sz="3000" b="1" baseline="30000" dirty="0">
              <a:solidFill>
                <a:srgbClr val="F0822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61569B7-80D3-DD47-AC2E-2CD0CD6602E2}"/>
              </a:ext>
            </a:extLst>
          </p:cNvPr>
          <p:cNvSpPr txBox="1"/>
          <p:nvPr/>
        </p:nvSpPr>
        <p:spPr>
          <a:xfrm>
            <a:off x="409074" y="1759854"/>
            <a:ext cx="9733547" cy="3785652"/>
          </a:xfrm>
          <a:prstGeom prst="rect">
            <a:avLst/>
          </a:prstGeom>
          <a:noFill/>
        </p:spPr>
        <p:txBody>
          <a:bodyPr wrap="square" rtlCol="0">
            <a:spAutoFit/>
          </a:bodyPr>
          <a:lstStyle/>
          <a:p>
            <a:r>
              <a:rPr lang="en-US" sz="1500" dirty="0">
                <a:solidFill>
                  <a:srgbClr val="0767B2"/>
                </a:solidFill>
                <a:latin typeface="Arial" panose="020B0604020202020204" pitchFamily="34" charset="0"/>
              </a:rPr>
              <a:t>1. </a:t>
            </a:r>
            <a:r>
              <a:rPr lang="en-US" sz="1500" b="1" dirty="0">
                <a:solidFill>
                  <a:srgbClr val="0767B2"/>
                </a:solidFill>
                <a:latin typeface="Arial" panose="020B0604020202020204" pitchFamily="34" charset="0"/>
              </a:rPr>
              <a:t>How Procurement Unlocks Value-Based Health</a:t>
            </a:r>
            <a:r>
              <a:rPr lang="tr-TR" sz="1500" b="1" dirty="0">
                <a:solidFill>
                  <a:srgbClr val="0767B2"/>
                </a:solidFill>
                <a:latin typeface="Arial" panose="020B0604020202020204" pitchFamily="34" charset="0"/>
              </a:rPr>
              <a:t>c</a:t>
            </a:r>
            <a:r>
              <a:rPr lang="en-US" sz="1500" b="1" dirty="0">
                <a:solidFill>
                  <a:srgbClr val="0767B2"/>
                </a:solidFill>
                <a:latin typeface="Arial" panose="020B0604020202020204" pitchFamily="34" charset="0"/>
              </a:rPr>
              <a:t>are </a:t>
            </a:r>
          </a:p>
          <a:p>
            <a:r>
              <a:rPr lang="en-US" sz="1500" u="sng" dirty="0">
                <a:solidFill>
                  <a:srgbClr val="F08221"/>
                </a:solidFill>
                <a:latin typeface="Arial" panose="020B0604020202020204" pitchFamily="34" charset="0"/>
              </a:rPr>
              <a:t>2020_MTE_How-Procurement-Unlocks-Value-Based-Health-Care-Jan-2020.pdf (medtecheurope.org)</a:t>
            </a:r>
          </a:p>
          <a:p>
            <a:endParaRPr lang="en-US" sz="1500" dirty="0">
              <a:solidFill>
                <a:srgbClr val="0767B2"/>
              </a:solidFill>
              <a:latin typeface="Arial" panose="020B0604020202020204" pitchFamily="34" charset="0"/>
              <a:cs typeface="Arial" panose="020B0604020202020204" pitchFamily="34" charset="0"/>
            </a:endParaRPr>
          </a:p>
          <a:p>
            <a:r>
              <a:rPr lang="en-US" sz="1500" dirty="0">
                <a:solidFill>
                  <a:srgbClr val="0767B2"/>
                </a:solidFill>
                <a:latin typeface="Arial" panose="020B0604020202020204" pitchFamily="34" charset="0"/>
              </a:rPr>
              <a:t>2. </a:t>
            </a:r>
            <a:r>
              <a:rPr lang="en-US" sz="1500" b="1" dirty="0">
                <a:solidFill>
                  <a:srgbClr val="0767B2"/>
                </a:solidFill>
                <a:latin typeface="Arial" panose="020B0604020202020204" pitchFamily="34" charset="0"/>
              </a:rPr>
              <a:t>Event report – 1st European Value-Based Procurement Conference: a new paradigm in healthcare Why Value-Based Procurement now?</a:t>
            </a:r>
          </a:p>
          <a:p>
            <a:r>
              <a:rPr lang="en-US" sz="1500" u="sng" dirty="0">
                <a:solidFill>
                  <a:srgbClr val="F08221"/>
                </a:solidFill>
                <a:latin typeface="Arial" panose="020B0604020202020204" pitchFamily="34" charset="0"/>
              </a:rPr>
              <a:t>2019_VBPC-Event-Report.pdf (medtecheurope.org)</a:t>
            </a:r>
          </a:p>
          <a:p>
            <a:endParaRPr lang="en-US" sz="1500" dirty="0">
              <a:solidFill>
                <a:srgbClr val="0767B2"/>
              </a:solidFill>
              <a:latin typeface="Arial" panose="020B0604020202020204" pitchFamily="34" charset="0"/>
              <a:cs typeface="Arial" panose="020B0604020202020204" pitchFamily="34" charset="0"/>
            </a:endParaRPr>
          </a:p>
          <a:p>
            <a:r>
              <a:rPr lang="en-US" sz="1500" dirty="0">
                <a:solidFill>
                  <a:srgbClr val="0767B2"/>
                </a:solidFill>
                <a:latin typeface="Arial" panose="020B0604020202020204" pitchFamily="34" charset="0"/>
              </a:rPr>
              <a:t>3. </a:t>
            </a:r>
            <a:r>
              <a:rPr lang="en-US" sz="1500" b="1" dirty="0">
                <a:solidFill>
                  <a:srgbClr val="0767B2"/>
                </a:solidFill>
                <a:latin typeface="Arial" panose="020B0604020202020204" pitchFamily="34" charset="0"/>
              </a:rPr>
              <a:t>How to successfully implement (MEAT) Value-Based Procurement - what we have learned from learning projects &amp; pilots so far </a:t>
            </a:r>
          </a:p>
          <a:p>
            <a:r>
              <a:rPr lang="en-US" sz="1500" u="sng" dirty="0">
                <a:solidFill>
                  <a:srgbClr val="F08221"/>
                </a:solidFill>
                <a:latin typeface="Arial" panose="020B0604020202020204" pitchFamily="34" charset="0"/>
              </a:rPr>
              <a:t>4_How_to_implement_a_VBP_project_v16.pdf (tmabevents.be)</a:t>
            </a:r>
          </a:p>
          <a:p>
            <a:endParaRPr lang="en-US" sz="1500" dirty="0">
              <a:solidFill>
                <a:srgbClr val="0767B2"/>
              </a:solidFill>
              <a:latin typeface="Arial" panose="020B0604020202020204" pitchFamily="34" charset="0"/>
              <a:cs typeface="Arial" panose="020B0604020202020204" pitchFamily="34" charset="0"/>
            </a:endParaRPr>
          </a:p>
          <a:p>
            <a:r>
              <a:rPr lang="en-US" sz="1500" dirty="0">
                <a:solidFill>
                  <a:srgbClr val="0767B2"/>
                </a:solidFill>
                <a:latin typeface="Arial" panose="020B0604020202020204" pitchFamily="34" charset="0"/>
              </a:rPr>
              <a:t>4. </a:t>
            </a:r>
            <a:r>
              <a:rPr lang="en-US" sz="1500" b="1" dirty="0">
                <a:solidFill>
                  <a:srgbClr val="0767B2"/>
                </a:solidFill>
                <a:latin typeface="Arial" panose="020B0604020202020204" pitchFamily="34" charset="0"/>
              </a:rPr>
              <a:t>Overview and access to the MEAT VBP guidelines &amp; Excel tool</a:t>
            </a:r>
          </a:p>
          <a:p>
            <a:r>
              <a:rPr lang="en-US" sz="1500" u="sng" dirty="0">
                <a:solidFill>
                  <a:srgbClr val="F08221"/>
                </a:solidFill>
                <a:latin typeface="Arial" panose="020B0604020202020204" pitchFamily="34" charset="0"/>
              </a:rPr>
              <a:t>Define concept and educate on MEAT VBP (tmabevents.be)</a:t>
            </a:r>
          </a:p>
          <a:p>
            <a:endParaRPr lang="en-US" sz="1500" u="sng" dirty="0">
              <a:solidFill>
                <a:srgbClr val="F08221"/>
              </a:solidFill>
              <a:latin typeface="Arial" panose="020B0604020202020204" pitchFamily="34" charset="0"/>
              <a:cs typeface="Arial" panose="020B0604020202020204" pitchFamily="34" charset="0"/>
            </a:endParaRPr>
          </a:p>
          <a:p>
            <a:r>
              <a:rPr lang="en-US" sz="1500" dirty="0">
                <a:solidFill>
                  <a:srgbClr val="0767B2"/>
                </a:solidFill>
                <a:latin typeface="Arial" panose="020B0604020202020204" pitchFamily="34" charset="0"/>
              </a:rPr>
              <a:t>5. </a:t>
            </a:r>
            <a:r>
              <a:rPr lang="en-US" sz="1500" b="1" dirty="0">
                <a:solidFill>
                  <a:srgbClr val="0767B2"/>
                </a:solidFill>
                <a:latin typeface="Arial" panose="020B0604020202020204" pitchFamily="34" charset="0"/>
              </a:rPr>
              <a:t>Procurement: the unexpected driver of value-based healthcare</a:t>
            </a:r>
          </a:p>
          <a:p>
            <a:r>
              <a:rPr lang="en-US" sz="1500" u="sng" dirty="0">
                <a:solidFill>
                  <a:srgbClr val="F08221"/>
                </a:solidFill>
                <a:latin typeface="Arial" panose="020B0604020202020204" pitchFamily="34" charset="0"/>
              </a:rPr>
              <a:t>Public Procurement Health Care.indd (tmabevents.be)</a:t>
            </a:r>
            <a:endParaRPr lang="en-US" sz="1500" u="sng" dirty="0">
              <a:solidFill>
                <a:srgbClr val="F082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69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66696E-ABA7-5B4B-81CE-7F5D341FCDAB}"/>
              </a:ext>
            </a:extLst>
          </p:cNvPr>
          <p:cNvSpPr txBox="1"/>
          <p:nvPr/>
        </p:nvSpPr>
        <p:spPr>
          <a:xfrm>
            <a:off x="3586338" y="6470414"/>
            <a:ext cx="5019323" cy="230832"/>
          </a:xfrm>
          <a:prstGeom prst="rect">
            <a:avLst/>
          </a:prstGeom>
          <a:noFill/>
        </p:spPr>
        <p:txBody>
          <a:bodyPr wrap="none" rtlCol="0">
            <a:spAutoFit/>
          </a:bodyPr>
          <a:lstStyle/>
          <a:p>
            <a:r>
              <a:rPr lang="en-US" sz="900" i="1" dirty="0">
                <a:solidFill>
                  <a:srgbClr val="0767B2"/>
                </a:solidFill>
                <a:latin typeface="Arial" panose="020B0604020202020204" pitchFamily="34" charset="0"/>
              </a:rPr>
              <a:t>Source: https://www.bcg.com/publications/2020/procurement-unlocks-value-based-health-care</a:t>
            </a:r>
            <a:endParaRPr lang="en-US" sz="900" i="1" dirty="0">
              <a:solidFill>
                <a:srgbClr val="0767B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1E330B3-7FC5-E846-BA41-1CDD27252086}"/>
              </a:ext>
            </a:extLst>
          </p:cNvPr>
          <p:cNvSpPr txBox="1"/>
          <p:nvPr/>
        </p:nvSpPr>
        <p:spPr>
          <a:xfrm>
            <a:off x="147483" y="1151453"/>
            <a:ext cx="11916698" cy="3862596"/>
          </a:xfrm>
          <a:prstGeom prst="rect">
            <a:avLst/>
          </a:prstGeom>
          <a:noFill/>
        </p:spPr>
        <p:txBody>
          <a:bodyPr wrap="square" rtlCol="0">
            <a:spAutoFit/>
          </a:bodyPr>
          <a:lstStyle/>
          <a:p>
            <a:pPr algn="ctr"/>
            <a:r>
              <a:rPr lang="en-US" sz="3500" dirty="0">
                <a:solidFill>
                  <a:srgbClr val="0767B2"/>
                </a:solidFill>
                <a:latin typeface="Arial" panose="020B0604020202020204" pitchFamily="34" charset="0"/>
                <a:cs typeface="Arial" panose="020B0604020202020204" pitchFamily="34" charset="0"/>
              </a:rPr>
              <a:t>Across the EU,</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health</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expenses</a:t>
            </a:r>
          </a:p>
          <a:p>
            <a:pPr algn="ctr"/>
            <a:r>
              <a:rPr lang="en-US" sz="3500" dirty="0">
                <a:solidFill>
                  <a:srgbClr val="0767B2"/>
                </a:solidFill>
                <a:latin typeface="Arial" panose="020B0604020202020204" pitchFamily="34" charset="0"/>
                <a:cs typeface="Arial" panose="020B0604020202020204" pitchFamily="34" charset="0"/>
              </a:rPr>
              <a:t>are growing</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faster</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than</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GDP growth.</a:t>
            </a:r>
          </a:p>
          <a:p>
            <a:pPr algn="ctr"/>
            <a:r>
              <a:rPr lang="en-US" sz="3500" dirty="0">
                <a:solidFill>
                  <a:srgbClr val="0767B2"/>
                </a:solidFill>
                <a:latin typeface="Arial" panose="020B0604020202020204" pitchFamily="34" charset="0"/>
                <a:cs typeface="Arial" panose="020B0604020202020204" pitchFamily="34" charset="0"/>
              </a:rPr>
              <a:t>According to</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Eurostat,</a:t>
            </a:r>
            <a:r>
              <a:rPr lang="en-US" sz="3500" dirty="0">
                <a:latin typeface="Arial" panose="020B0604020202020204" pitchFamily="34" charset="0"/>
                <a:cs typeface="Arial" panose="020B0604020202020204" pitchFamily="34" charset="0"/>
              </a:rPr>
              <a:t> </a:t>
            </a:r>
            <a:r>
              <a:rPr lang="en-US" sz="3500" b="1" dirty="0">
                <a:solidFill>
                  <a:srgbClr val="0767B2"/>
                </a:solidFill>
                <a:latin typeface="Arial" panose="020B0604020202020204" pitchFamily="34" charset="0"/>
                <a:cs typeface="Arial" panose="020B0604020202020204" pitchFamily="34" charset="0"/>
              </a:rPr>
              <a:t>health</a:t>
            </a:r>
            <a:r>
              <a:rPr lang="tr-TR" sz="3500" b="1" dirty="0">
                <a:solidFill>
                  <a:srgbClr val="0767B2"/>
                </a:solidFill>
                <a:latin typeface="Arial" panose="020B0604020202020204" pitchFamily="34" charset="0"/>
                <a:cs typeface="Arial" panose="020B0604020202020204" pitchFamily="34" charset="0"/>
              </a:rPr>
              <a:t> </a:t>
            </a:r>
            <a:r>
              <a:rPr lang="en-US" sz="3500" b="1" dirty="0">
                <a:solidFill>
                  <a:srgbClr val="0767B2"/>
                </a:solidFill>
                <a:latin typeface="Arial" panose="020B0604020202020204" pitchFamily="34" charset="0"/>
                <a:cs typeface="Arial" panose="020B0604020202020204" pitchFamily="34" charset="0"/>
              </a:rPr>
              <a:t>care</a:t>
            </a:r>
            <a:r>
              <a:rPr lang="en-US" sz="3500" dirty="0">
                <a:latin typeface="Arial" panose="020B0604020202020204" pitchFamily="34" charset="0"/>
                <a:cs typeface="Arial" panose="020B0604020202020204" pitchFamily="34" charset="0"/>
              </a:rPr>
              <a:t> </a:t>
            </a:r>
            <a:r>
              <a:rPr lang="en-US" sz="3500" b="1" dirty="0">
                <a:solidFill>
                  <a:srgbClr val="0767B2"/>
                </a:solidFill>
                <a:latin typeface="Arial" panose="020B0604020202020204" pitchFamily="34" charset="0"/>
                <a:cs typeface="Arial" panose="020B0604020202020204" pitchFamily="34" charset="0"/>
              </a:rPr>
              <a:t>service</a:t>
            </a:r>
            <a:r>
              <a:rPr lang="en-US" sz="3500" dirty="0">
                <a:latin typeface="Arial" panose="020B0604020202020204" pitchFamily="34" charset="0"/>
                <a:cs typeface="Arial" panose="020B0604020202020204" pitchFamily="34" charset="0"/>
              </a:rPr>
              <a:t> </a:t>
            </a:r>
            <a:r>
              <a:rPr lang="en-US" sz="3500" b="1" dirty="0">
                <a:solidFill>
                  <a:srgbClr val="0767B2"/>
                </a:solidFill>
                <a:latin typeface="Arial" panose="020B0604020202020204" pitchFamily="34" charset="0"/>
                <a:cs typeface="Arial" panose="020B0604020202020204" pitchFamily="34" charset="0"/>
              </a:rPr>
              <a:t>expenses,</a:t>
            </a:r>
            <a:r>
              <a:rPr lang="en-US" sz="3500" dirty="0">
                <a:latin typeface="Arial" panose="020B0604020202020204" pitchFamily="34" charset="0"/>
                <a:cs typeface="Arial" panose="020B0604020202020204" pitchFamily="34" charset="0"/>
              </a:rPr>
              <a:t> </a:t>
            </a:r>
            <a:br>
              <a:rPr lang="tr-TR" sz="3500" dirty="0">
                <a:latin typeface="Arial" panose="020B0604020202020204" pitchFamily="34" charset="0"/>
                <a:cs typeface="Arial" panose="020B0604020202020204" pitchFamily="34" charset="0"/>
              </a:rPr>
            </a:br>
            <a:r>
              <a:rPr lang="en-US" sz="3500" b="1" dirty="0">
                <a:solidFill>
                  <a:srgbClr val="0767B2"/>
                </a:solidFill>
                <a:latin typeface="Arial" panose="020B0604020202020204" pitchFamily="34" charset="0"/>
                <a:cs typeface="Arial" panose="020B0604020202020204" pitchFamily="34" charset="0"/>
              </a:rPr>
              <a:t>in particular,</a:t>
            </a:r>
            <a:r>
              <a:rPr lang="tr-TR" sz="3500" b="1" dirty="0">
                <a:solidFill>
                  <a:srgbClr val="0767B2"/>
                </a:solidFill>
                <a:latin typeface="Arial" panose="020B0604020202020204" pitchFamily="34" charset="0"/>
                <a:cs typeface="Arial" panose="020B0604020202020204" pitchFamily="34" charset="0"/>
              </a:rPr>
              <a:t> </a:t>
            </a:r>
            <a:r>
              <a:rPr lang="en-US" sz="3500" b="1" dirty="0">
                <a:solidFill>
                  <a:srgbClr val="0767B2"/>
                </a:solidFill>
                <a:latin typeface="Arial" panose="020B0604020202020204" pitchFamily="34" charset="0"/>
                <a:cs typeface="Arial" panose="020B0604020202020204" pitchFamily="34" charset="0"/>
              </a:rPr>
              <a:t>are</a:t>
            </a:r>
            <a:r>
              <a:rPr lang="en-US" sz="3500" dirty="0">
                <a:latin typeface="Arial" panose="020B0604020202020204" pitchFamily="34" charset="0"/>
                <a:cs typeface="Arial" panose="020B0604020202020204" pitchFamily="34" charset="0"/>
              </a:rPr>
              <a:t> </a:t>
            </a:r>
            <a:r>
              <a:rPr lang="en-US" sz="3500" b="1" dirty="0">
                <a:solidFill>
                  <a:srgbClr val="0767B2"/>
                </a:solidFill>
                <a:latin typeface="Arial" panose="020B0604020202020204" pitchFamily="34" charset="0"/>
                <a:cs typeface="Arial" panose="020B0604020202020204" pitchFamily="34" charset="0"/>
              </a:rPr>
              <a:t>increasing</a:t>
            </a:r>
            <a:r>
              <a:rPr lang="en-US" sz="3500" dirty="0">
                <a:latin typeface="Arial" panose="020B0604020202020204" pitchFamily="34" charset="0"/>
                <a:cs typeface="Arial" panose="020B0604020202020204" pitchFamily="34" charset="0"/>
              </a:rPr>
              <a:t> </a:t>
            </a:r>
            <a:r>
              <a:rPr lang="en-US" sz="3500" b="1" dirty="0">
                <a:solidFill>
                  <a:srgbClr val="0767B2"/>
                </a:solidFill>
                <a:latin typeface="Arial" panose="020B0604020202020204" pitchFamily="34" charset="0"/>
                <a:cs typeface="Arial" panose="020B0604020202020204" pitchFamily="34" charset="0"/>
              </a:rPr>
              <a:t>disproportionately.</a:t>
            </a:r>
          </a:p>
          <a:p>
            <a:pPr algn="ctr"/>
            <a:r>
              <a:rPr lang="en-US" sz="3500" dirty="0">
                <a:solidFill>
                  <a:srgbClr val="0767B2"/>
                </a:solidFill>
                <a:latin typeface="Arial" panose="020B0604020202020204" pitchFamily="34" charset="0"/>
                <a:cs typeface="Arial" panose="020B0604020202020204" pitchFamily="34" charset="0"/>
              </a:rPr>
              <a:t>These costs</a:t>
            </a:r>
            <a:r>
              <a:rPr lang="tr-TR" sz="3500" dirty="0">
                <a:solidFill>
                  <a:srgbClr val="0767B2"/>
                </a:solidFill>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constitute</a:t>
            </a:r>
            <a:endParaRPr lang="tr-TR" sz="3500" dirty="0">
              <a:solidFill>
                <a:srgbClr val="0767B2"/>
              </a:solidFill>
              <a:latin typeface="Arial" panose="020B0604020202020204" pitchFamily="34" charset="0"/>
              <a:cs typeface="Arial" panose="020B0604020202020204" pitchFamily="34" charset="0"/>
            </a:endParaRPr>
          </a:p>
          <a:p>
            <a:pPr algn="ctr"/>
            <a:r>
              <a:rPr lang="en-US" sz="3500" b="1" dirty="0">
                <a:solidFill>
                  <a:srgbClr val="F08221"/>
                </a:solidFill>
                <a:latin typeface="Arial" panose="020B0604020202020204" pitchFamily="34" charset="0"/>
                <a:cs typeface="Arial" panose="020B0604020202020204" pitchFamily="34" charset="0"/>
              </a:rPr>
              <a:t>approximately 70%</a:t>
            </a:r>
            <a:endParaRPr lang="tr-TR" sz="3500" b="1" dirty="0">
              <a:solidFill>
                <a:srgbClr val="F08221"/>
              </a:solidFill>
              <a:latin typeface="Arial" panose="020B0604020202020204" pitchFamily="34" charset="0"/>
              <a:cs typeface="Arial" panose="020B0604020202020204" pitchFamily="34" charset="0"/>
            </a:endParaRPr>
          </a:p>
          <a:p>
            <a:pPr algn="ctr"/>
            <a:r>
              <a:rPr lang="tr-TR" sz="3500" b="1" dirty="0">
                <a:solidFill>
                  <a:srgbClr val="F08221"/>
                </a:solidFill>
                <a:latin typeface="Arial" panose="020B0604020202020204" pitchFamily="34" charset="0"/>
                <a:cs typeface="Arial" panose="020B0604020202020204" pitchFamily="34" charset="0"/>
              </a:rPr>
              <a:t>of </a:t>
            </a:r>
            <a:r>
              <a:rPr lang="tr-TR" sz="3500" b="1" dirty="0" err="1">
                <a:solidFill>
                  <a:srgbClr val="F08221"/>
                </a:solidFill>
                <a:latin typeface="Arial" panose="020B0604020202020204" pitchFamily="34" charset="0"/>
                <a:cs typeface="Arial" panose="020B0604020202020204" pitchFamily="34" charset="0"/>
              </a:rPr>
              <a:t>the</a:t>
            </a:r>
            <a:r>
              <a:rPr lang="tr-TR" sz="3500" b="1" dirty="0">
                <a:solidFill>
                  <a:srgbClr val="F08221"/>
                </a:solidFill>
                <a:latin typeface="Arial" panose="020B0604020202020204" pitchFamily="34" charset="0"/>
                <a:cs typeface="Arial" panose="020B0604020202020204" pitchFamily="34" charset="0"/>
              </a:rPr>
              <a:t> </a:t>
            </a:r>
            <a:r>
              <a:rPr lang="en-US" sz="3500" b="1" dirty="0">
                <a:solidFill>
                  <a:srgbClr val="F08221"/>
                </a:solidFill>
                <a:latin typeface="Arial" panose="020B0604020202020204" pitchFamily="34" charset="0"/>
                <a:cs typeface="Arial" panose="020B0604020202020204" pitchFamily="34" charset="0"/>
              </a:rPr>
              <a:t>total health expenses.</a:t>
            </a:r>
          </a:p>
        </p:txBody>
      </p:sp>
    </p:spTree>
    <p:extLst>
      <p:ext uri="{BB962C8B-B14F-4D97-AF65-F5344CB8AC3E}">
        <p14:creationId xmlns:p14="http://schemas.microsoft.com/office/powerpoint/2010/main" val="4266153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BCFBDF-F135-6D48-85FA-A7608E3C9A6B}"/>
              </a:ext>
            </a:extLst>
          </p:cNvPr>
          <p:cNvPicPr>
            <a:picLocks noChangeAspect="1"/>
          </p:cNvPicPr>
          <p:nvPr/>
        </p:nvPicPr>
        <p:blipFill>
          <a:blip r:embed="rId2"/>
          <a:stretch>
            <a:fillRect/>
          </a:stretch>
        </p:blipFill>
        <p:spPr>
          <a:xfrm>
            <a:off x="-16042" y="0"/>
            <a:ext cx="12192000" cy="6858000"/>
          </a:xfrm>
          <a:prstGeom prst="rect">
            <a:avLst/>
          </a:prstGeom>
        </p:spPr>
      </p:pic>
      <p:sp>
        <p:nvSpPr>
          <p:cNvPr id="5" name="TextBox 4">
            <a:extLst>
              <a:ext uri="{FF2B5EF4-FFF2-40B4-BE49-F238E27FC236}">
                <a16:creationId xmlns:a16="http://schemas.microsoft.com/office/drawing/2014/main" id="{4564F2E9-1F8B-434A-A1A2-4FC7E5826C59}"/>
              </a:ext>
            </a:extLst>
          </p:cNvPr>
          <p:cNvSpPr txBox="1"/>
          <p:nvPr/>
        </p:nvSpPr>
        <p:spPr>
          <a:xfrm>
            <a:off x="501277" y="2959640"/>
            <a:ext cx="4094967" cy="938719"/>
          </a:xfrm>
          <a:prstGeom prst="rect">
            <a:avLst/>
          </a:prstGeom>
          <a:noFill/>
        </p:spPr>
        <p:txBody>
          <a:bodyPr wrap="none" rtlCol="0">
            <a:spAutoFit/>
          </a:bodyPr>
          <a:lstStyle/>
          <a:p>
            <a:r>
              <a:rPr lang="en-US" sz="5500" b="1" dirty="0">
                <a:solidFill>
                  <a:srgbClr val="F08221"/>
                </a:solidFill>
                <a:latin typeface="Arial" panose="020B0604020202020204" pitchFamily="34" charset="0"/>
              </a:rPr>
              <a:t>Thanks</a:t>
            </a:r>
            <a:endParaRPr lang="en-US" sz="3000" dirty="0">
              <a:solidFill>
                <a:srgbClr val="F082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43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CC6354-BBF7-274A-87D3-D781C95C7323}"/>
              </a:ext>
            </a:extLst>
          </p:cNvPr>
          <p:cNvSpPr txBox="1"/>
          <p:nvPr/>
        </p:nvSpPr>
        <p:spPr>
          <a:xfrm>
            <a:off x="3715528" y="6470414"/>
            <a:ext cx="5019323" cy="230832"/>
          </a:xfrm>
          <a:prstGeom prst="rect">
            <a:avLst/>
          </a:prstGeom>
          <a:noFill/>
        </p:spPr>
        <p:txBody>
          <a:bodyPr wrap="none" rtlCol="0">
            <a:spAutoFit/>
          </a:bodyPr>
          <a:lstStyle/>
          <a:p>
            <a:r>
              <a:rPr lang="en-US" sz="900" i="1" dirty="0">
                <a:solidFill>
                  <a:srgbClr val="0767B2"/>
                </a:solidFill>
                <a:latin typeface="Arial" panose="020B0604020202020204" pitchFamily="34" charset="0"/>
              </a:rPr>
              <a:t>Source: https://www.bcg.com/publications/2020/procurement-unlocks-value-based-health-care</a:t>
            </a:r>
            <a:endParaRPr lang="en-US" sz="900" i="1" dirty="0">
              <a:solidFill>
                <a:srgbClr val="0767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7B583CA-6210-0645-ABAC-DD8DCD84819E}"/>
              </a:ext>
            </a:extLst>
          </p:cNvPr>
          <p:cNvSpPr txBox="1"/>
          <p:nvPr/>
        </p:nvSpPr>
        <p:spPr>
          <a:xfrm>
            <a:off x="2394507" y="1882423"/>
            <a:ext cx="7402989" cy="2554545"/>
          </a:xfrm>
          <a:prstGeom prst="rect">
            <a:avLst/>
          </a:prstGeom>
          <a:noFill/>
        </p:spPr>
        <p:txBody>
          <a:bodyPr wrap="none" rtlCol="0">
            <a:spAutoFit/>
          </a:bodyPr>
          <a:lstStyle/>
          <a:p>
            <a:pPr algn="ctr"/>
            <a:r>
              <a:rPr lang="en-US" sz="3500" dirty="0">
                <a:solidFill>
                  <a:srgbClr val="0767B2"/>
                </a:solidFill>
                <a:latin typeface="Arial" panose="020B0604020202020204" pitchFamily="34" charset="0"/>
                <a:cs typeface="Arial" panose="020B0604020202020204" pitchFamily="34" charset="0"/>
              </a:rPr>
              <a:t>According to</a:t>
            </a:r>
            <a:r>
              <a:rPr lang="en-US" sz="3500" dirty="0">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the 2017 OECD report,</a:t>
            </a:r>
          </a:p>
          <a:p>
            <a:pPr algn="ctr"/>
            <a:r>
              <a:rPr lang="en-US" sz="4500" b="1" dirty="0">
                <a:solidFill>
                  <a:srgbClr val="F08221"/>
                </a:solidFill>
                <a:latin typeface="Arial" panose="020B0604020202020204" pitchFamily="34" charset="0"/>
                <a:cs typeface="Arial" panose="020B0604020202020204" pitchFamily="34" charset="0"/>
              </a:rPr>
              <a:t>10% to 34%</a:t>
            </a:r>
          </a:p>
          <a:p>
            <a:pPr algn="ctr"/>
            <a:r>
              <a:rPr lang="en-US" sz="3500" dirty="0">
                <a:solidFill>
                  <a:srgbClr val="0767B2"/>
                </a:solidFill>
                <a:latin typeface="Arial" panose="020B0604020202020204" pitchFamily="34" charset="0"/>
                <a:cs typeface="Arial" panose="020B0604020202020204" pitchFamily="34" charset="0"/>
              </a:rPr>
              <a:t>of health expenses</a:t>
            </a:r>
            <a:r>
              <a:rPr lang="tr-TR" sz="3500" dirty="0">
                <a:solidFill>
                  <a:srgbClr val="0767B2"/>
                </a:solidFill>
                <a:latin typeface="Arial" panose="020B0604020202020204" pitchFamily="34" charset="0"/>
                <a:cs typeface="Arial" panose="020B0604020202020204" pitchFamily="34" charset="0"/>
              </a:rPr>
              <a:t> </a:t>
            </a:r>
            <a:r>
              <a:rPr lang="en-US" sz="3500" dirty="0">
                <a:solidFill>
                  <a:srgbClr val="0767B2"/>
                </a:solidFill>
                <a:latin typeface="Arial" panose="020B0604020202020204" pitchFamily="34" charset="0"/>
                <a:cs typeface="Arial" panose="020B0604020202020204" pitchFamily="34" charset="0"/>
              </a:rPr>
              <a:t>is wasted</a:t>
            </a:r>
            <a:br>
              <a:rPr lang="tr-TR" sz="3500" dirty="0">
                <a:solidFill>
                  <a:srgbClr val="0767B2"/>
                </a:solidFill>
                <a:latin typeface="Arial" panose="020B0604020202020204" pitchFamily="34" charset="0"/>
                <a:cs typeface="Arial" panose="020B0604020202020204" pitchFamily="34" charset="0"/>
              </a:rPr>
            </a:br>
            <a:r>
              <a:rPr lang="en-US" sz="4500" b="1" dirty="0">
                <a:solidFill>
                  <a:srgbClr val="F08221"/>
                </a:solidFill>
                <a:latin typeface="Arial" panose="020B0604020202020204" pitchFamily="34" charset="0"/>
                <a:cs typeface="Arial" panose="020B0604020202020204" pitchFamily="34" charset="0"/>
              </a:rPr>
              <a:t>due to</a:t>
            </a:r>
            <a:r>
              <a:rPr lang="tr-TR" sz="4500" b="1" dirty="0">
                <a:solidFill>
                  <a:srgbClr val="F08221"/>
                </a:solidFill>
                <a:latin typeface="Arial" panose="020B0604020202020204" pitchFamily="34" charset="0"/>
                <a:cs typeface="Arial" panose="020B0604020202020204" pitchFamily="34" charset="0"/>
              </a:rPr>
              <a:t> </a:t>
            </a:r>
            <a:r>
              <a:rPr lang="en-US" sz="4500" b="1" dirty="0">
                <a:solidFill>
                  <a:srgbClr val="F08221"/>
                </a:solidFill>
                <a:latin typeface="Arial" panose="020B0604020202020204" pitchFamily="34" charset="0"/>
                <a:cs typeface="Arial" panose="020B0604020202020204" pitchFamily="34" charset="0"/>
              </a:rPr>
              <a:t>inadequate care.</a:t>
            </a:r>
          </a:p>
        </p:txBody>
      </p:sp>
    </p:spTree>
    <p:extLst>
      <p:ext uri="{BB962C8B-B14F-4D97-AF65-F5344CB8AC3E}">
        <p14:creationId xmlns:p14="http://schemas.microsoft.com/office/powerpoint/2010/main" val="291636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963C45-2DF0-A64D-8BDB-0735D154F40A}"/>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E68FEB4-20EF-4849-B2F5-4EBF9355E53F}"/>
              </a:ext>
            </a:extLst>
          </p:cNvPr>
          <p:cNvSpPr txBox="1"/>
          <p:nvPr/>
        </p:nvSpPr>
        <p:spPr>
          <a:xfrm>
            <a:off x="3716967" y="6470414"/>
            <a:ext cx="5846472" cy="230832"/>
          </a:xfrm>
          <a:prstGeom prst="rect">
            <a:avLst/>
          </a:prstGeom>
          <a:noFill/>
        </p:spPr>
        <p:txBody>
          <a:bodyPr wrap="none" rtlCol="0">
            <a:spAutoFit/>
          </a:bodyPr>
          <a:lstStyle/>
          <a:p>
            <a:r>
              <a:rPr lang="en-US" sz="900" i="1" dirty="0">
                <a:solidFill>
                  <a:srgbClr val="0767B2"/>
                </a:solidFill>
                <a:latin typeface="Arial" panose="020B0604020202020204" pitchFamily="34" charset="0"/>
              </a:rPr>
              <a:t>Source: What is Value in Health Care? Michael Porter, New England Journal of Medicine, 23 December 2010. </a:t>
            </a:r>
            <a:endParaRPr lang="en-US" sz="900" i="1" dirty="0">
              <a:solidFill>
                <a:srgbClr val="0767B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110C847-F4EE-4948-AE9F-80B0092265F0}"/>
              </a:ext>
            </a:extLst>
          </p:cNvPr>
          <p:cNvSpPr txBox="1"/>
          <p:nvPr/>
        </p:nvSpPr>
        <p:spPr>
          <a:xfrm>
            <a:off x="493849" y="2823618"/>
            <a:ext cx="5503890" cy="1631216"/>
          </a:xfrm>
          <a:prstGeom prst="rect">
            <a:avLst/>
          </a:prstGeom>
          <a:noFill/>
        </p:spPr>
        <p:txBody>
          <a:bodyPr wrap="square" rtlCol="0">
            <a:spAutoFit/>
          </a:bodyPr>
          <a:lstStyle/>
          <a:p>
            <a:pPr marL="457200" indent="-457200">
              <a:buBlip>
                <a:blip r:embed="rId3"/>
              </a:buBlip>
            </a:pPr>
            <a:r>
              <a:rPr lang="en-US" sz="2500" b="1" dirty="0">
                <a:solidFill>
                  <a:srgbClr val="0767B2"/>
                </a:solidFill>
                <a:latin typeface="Arial" panose="020B0604020202020204" pitchFamily="34" charset="0"/>
                <a:cs typeface="Arial" panose="020B0604020202020204" pitchFamily="34" charset="0"/>
              </a:rPr>
              <a:t>Value</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refers</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to</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the</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most</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probable</a:t>
            </a:r>
            <a:r>
              <a:rPr lang="en-US" sz="2500" dirty="0">
                <a:latin typeface="Arial" panose="020B0604020202020204" pitchFamily="34" charset="0"/>
                <a:cs typeface="Arial" panose="020B0604020202020204" pitchFamily="34" charset="0"/>
              </a:rPr>
              <a:t> </a:t>
            </a:r>
            <a:r>
              <a:rPr lang="en-US" sz="2500" b="1" dirty="0">
                <a:solidFill>
                  <a:srgbClr val="0767B2"/>
                </a:solidFill>
                <a:latin typeface="Arial" panose="020B0604020202020204" pitchFamily="34" charset="0"/>
                <a:cs typeface="Arial" panose="020B0604020202020204" pitchFamily="34" charset="0"/>
              </a:rPr>
              <a:t>health</a:t>
            </a:r>
            <a:r>
              <a:rPr lang="en-US" sz="2500" b="1" dirty="0">
                <a:latin typeface="Arial" panose="020B0604020202020204" pitchFamily="34" charset="0"/>
                <a:cs typeface="Arial" panose="020B0604020202020204" pitchFamily="34" charset="0"/>
              </a:rPr>
              <a:t> </a:t>
            </a:r>
            <a:r>
              <a:rPr lang="en-US" sz="2500" b="1" dirty="0">
                <a:solidFill>
                  <a:srgbClr val="0767B2"/>
                </a:solidFill>
                <a:latin typeface="Arial" panose="020B0604020202020204" pitchFamily="34" charset="0"/>
                <a:cs typeface="Arial" panose="020B0604020202020204" pitchFamily="34" charset="0"/>
              </a:rPr>
              <a:t>gain</a:t>
            </a:r>
            <a:r>
              <a:rPr lang="en-US" sz="2500" b="1" dirty="0">
                <a:latin typeface="Arial" panose="020B0604020202020204" pitchFamily="34" charset="0"/>
                <a:cs typeface="Arial" panose="020B0604020202020204" pitchFamily="34" charset="0"/>
              </a:rPr>
              <a:t> </a:t>
            </a:r>
            <a:r>
              <a:rPr lang="en-US" sz="2500" b="1" dirty="0">
                <a:solidFill>
                  <a:srgbClr val="0767B2"/>
                </a:solidFill>
                <a:latin typeface="Arial" panose="020B0604020202020204" pitchFamily="34" charset="0"/>
                <a:cs typeface="Arial" panose="020B0604020202020204" pitchFamily="34" charset="0"/>
              </a:rPr>
              <a:t>patients</a:t>
            </a:r>
            <a:r>
              <a:rPr lang="en-US" sz="2500" b="1" dirty="0">
                <a:latin typeface="Arial" panose="020B0604020202020204" pitchFamily="34" charset="0"/>
                <a:cs typeface="Arial" panose="020B0604020202020204" pitchFamily="34" charset="0"/>
              </a:rPr>
              <a:t> </a:t>
            </a:r>
            <a:r>
              <a:rPr lang="en-US" sz="2500" b="1" dirty="0">
                <a:solidFill>
                  <a:srgbClr val="0767B2"/>
                </a:solidFill>
                <a:latin typeface="Arial" panose="020B0604020202020204" pitchFamily="34" charset="0"/>
                <a:cs typeface="Arial" panose="020B0604020202020204" pitchFamily="34" charset="0"/>
              </a:rPr>
              <a:t>can achieve</a:t>
            </a:r>
            <a:r>
              <a:rPr lang="en-US" sz="2500" dirty="0">
                <a:solidFill>
                  <a:srgbClr val="0767B2"/>
                </a:solidFill>
                <a:latin typeface="Arial" panose="020B0604020202020204" pitchFamily="34" charset="0"/>
                <a:cs typeface="Arial" panose="020B0604020202020204" pitchFamily="34" charset="0"/>
              </a:rPr>
              <a:t>,</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relative to</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the </a:t>
            </a:r>
            <a:r>
              <a:rPr lang="en-US" sz="2500" b="1" dirty="0">
                <a:solidFill>
                  <a:srgbClr val="0767B2"/>
                </a:solidFill>
                <a:latin typeface="Arial" panose="020B0604020202020204" pitchFamily="34" charset="0"/>
                <a:cs typeface="Arial" panose="020B0604020202020204" pitchFamily="34" charset="0"/>
              </a:rPr>
              <a:t>total</a:t>
            </a:r>
            <a:r>
              <a:rPr lang="en-US" sz="2500" b="1" dirty="0">
                <a:latin typeface="Arial" panose="020B0604020202020204" pitchFamily="34" charset="0"/>
                <a:cs typeface="Arial" panose="020B0604020202020204" pitchFamily="34" charset="0"/>
              </a:rPr>
              <a:t> </a:t>
            </a:r>
            <a:r>
              <a:rPr lang="en-US" sz="2500" b="1" dirty="0">
                <a:solidFill>
                  <a:srgbClr val="0767B2"/>
                </a:solidFill>
                <a:latin typeface="Arial" panose="020B0604020202020204" pitchFamily="34" charset="0"/>
                <a:cs typeface="Arial" panose="020B0604020202020204" pitchFamily="34" charset="0"/>
              </a:rPr>
              <a:t>cost </a:t>
            </a:r>
            <a:r>
              <a:rPr lang="en-US" sz="2500" dirty="0">
                <a:solidFill>
                  <a:srgbClr val="0767B2"/>
                </a:solidFill>
                <a:latin typeface="Arial" panose="020B0604020202020204" pitchFamily="34" charset="0"/>
                <a:cs typeface="Arial" panose="020B0604020202020204" pitchFamily="34" charset="0"/>
              </a:rPr>
              <a:t>of treatment.</a:t>
            </a:r>
          </a:p>
        </p:txBody>
      </p:sp>
      <p:sp>
        <p:nvSpPr>
          <p:cNvPr id="9" name="TextBox 8">
            <a:extLst>
              <a:ext uri="{FF2B5EF4-FFF2-40B4-BE49-F238E27FC236}">
                <a16:creationId xmlns:a16="http://schemas.microsoft.com/office/drawing/2014/main" id="{DB96390C-37B7-1C42-A943-6814A7AFDA3E}"/>
              </a:ext>
            </a:extLst>
          </p:cNvPr>
          <p:cNvSpPr txBox="1"/>
          <p:nvPr/>
        </p:nvSpPr>
        <p:spPr>
          <a:xfrm>
            <a:off x="6308589" y="2738413"/>
            <a:ext cx="5572561" cy="2785378"/>
          </a:xfrm>
          <a:prstGeom prst="rect">
            <a:avLst/>
          </a:prstGeom>
          <a:noFill/>
        </p:spPr>
        <p:txBody>
          <a:bodyPr wrap="square" rtlCol="0">
            <a:spAutoFit/>
          </a:bodyPr>
          <a:lstStyle/>
          <a:p>
            <a:pPr marL="457200" indent="-457200">
              <a:buBlip>
                <a:blip r:embed="rId3"/>
              </a:buBlip>
            </a:pPr>
            <a:r>
              <a:rPr lang="en-US" sz="2500" dirty="0">
                <a:solidFill>
                  <a:srgbClr val="0767B2"/>
                </a:solidFill>
                <a:latin typeface="Arial" panose="020B0604020202020204" pitchFamily="34" charset="0"/>
                <a:cs typeface="Arial" panose="020B0604020202020204" pitchFamily="34" charset="0"/>
              </a:rPr>
              <a:t>Other</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key</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elements</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that make up</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the value</a:t>
            </a:r>
            <a:r>
              <a:rPr lang="en-US" sz="2500" dirty="0">
                <a:latin typeface="Arial" panose="020B0604020202020204" pitchFamily="34" charset="0"/>
                <a:cs typeface="Arial" panose="020B0604020202020204" pitchFamily="34" charset="0"/>
              </a:rPr>
              <a:t> </a:t>
            </a:r>
            <a:r>
              <a:rPr lang="en-US" sz="2500" b="1" dirty="0">
                <a:solidFill>
                  <a:srgbClr val="0767B2"/>
                </a:solidFill>
                <a:latin typeface="Arial" panose="020B0604020202020204" pitchFamily="34" charset="0"/>
                <a:cs typeface="Arial" panose="020B0604020202020204" pitchFamily="34" charset="0"/>
              </a:rPr>
              <a:t>are</a:t>
            </a:r>
            <a:r>
              <a:rPr lang="en-US" sz="2500" b="1" dirty="0">
                <a:latin typeface="Arial" panose="020B0604020202020204" pitchFamily="34" charset="0"/>
                <a:cs typeface="Arial" panose="020B0604020202020204" pitchFamily="34" charset="0"/>
              </a:rPr>
              <a:t> </a:t>
            </a:r>
            <a:r>
              <a:rPr lang="en-US" sz="2500" b="1" dirty="0">
                <a:solidFill>
                  <a:srgbClr val="0767B2"/>
                </a:solidFill>
                <a:latin typeface="Arial" panose="020B0604020202020204" pitchFamily="34" charset="0"/>
                <a:cs typeface="Arial" panose="020B0604020202020204" pitchFamily="34" charset="0"/>
              </a:rPr>
              <a:t>product suitability and treatment suitability</a:t>
            </a:r>
            <a:r>
              <a:rPr lang="en-US" sz="2500" dirty="0">
                <a:solidFill>
                  <a:srgbClr val="0767B2"/>
                </a:solidFill>
                <a:latin typeface="Arial" panose="020B0604020202020204" pitchFamily="34" charset="0"/>
                <a:cs typeface="Arial" panose="020B0604020202020204" pitchFamily="34" charset="0"/>
              </a:rPr>
              <a:t>. </a:t>
            </a:r>
            <a:r>
              <a:rPr lang="en-US" sz="2500" b="1" dirty="0">
                <a:solidFill>
                  <a:srgbClr val="0767B2"/>
                </a:solidFill>
                <a:latin typeface="Arial" panose="020B0604020202020204" pitchFamily="34" charset="0"/>
                <a:cs typeface="Arial" panose="020B0604020202020204" pitchFamily="34" charset="0"/>
              </a:rPr>
              <a:t>Undertreatment</a:t>
            </a:r>
            <a:r>
              <a:rPr lang="en-US" sz="2500" dirty="0">
                <a:solidFill>
                  <a:srgbClr val="0767B2"/>
                </a:solidFill>
                <a:latin typeface="Arial" panose="020B0604020202020204" pitchFamily="34" charset="0"/>
                <a:cs typeface="Arial" panose="020B0604020202020204" pitchFamily="34" charset="0"/>
              </a:rPr>
              <a:t>,</a:t>
            </a:r>
            <a:r>
              <a:rPr lang="en-US" sz="2500" dirty="0">
                <a:latin typeface="Arial" panose="020B0604020202020204" pitchFamily="34" charset="0"/>
                <a:cs typeface="Arial" panose="020B0604020202020204" pitchFamily="34" charset="0"/>
              </a:rPr>
              <a:t> </a:t>
            </a:r>
            <a:r>
              <a:rPr lang="en-US" sz="2500" b="1" dirty="0">
                <a:solidFill>
                  <a:srgbClr val="0767B2"/>
                </a:solidFill>
                <a:latin typeface="Arial" panose="020B0604020202020204" pitchFamily="34" charset="0"/>
                <a:cs typeface="Arial" panose="020B0604020202020204" pitchFamily="34" charset="0"/>
              </a:rPr>
              <a:t>overtreatment</a:t>
            </a:r>
            <a:r>
              <a:rPr lang="en-US" sz="2500" dirty="0">
                <a:solidFill>
                  <a:srgbClr val="0767B2"/>
                </a:solidFill>
                <a:latin typeface="Arial" panose="020B0604020202020204" pitchFamily="34" charset="0"/>
                <a:cs typeface="Arial" panose="020B0604020202020204" pitchFamily="34" charset="0"/>
              </a:rPr>
              <a:t>,</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or</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treatment</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in</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unsuitable</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conditions</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may</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undermine</a:t>
            </a:r>
            <a:r>
              <a:rPr lang="en-US" sz="2500" dirty="0">
                <a:latin typeface="Arial" panose="020B0604020202020204" pitchFamily="34" charset="0"/>
                <a:cs typeface="Arial" panose="020B0604020202020204" pitchFamily="34" charset="0"/>
              </a:rPr>
              <a:t> </a:t>
            </a:r>
            <a:r>
              <a:rPr lang="en-US" sz="2500" dirty="0">
                <a:solidFill>
                  <a:srgbClr val="0767B2"/>
                </a:solidFill>
                <a:latin typeface="Arial" panose="020B0604020202020204" pitchFamily="34" charset="0"/>
                <a:cs typeface="Arial" panose="020B0604020202020204" pitchFamily="34" charset="0"/>
              </a:rPr>
              <a:t>the value.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2762" y="585343"/>
            <a:ext cx="53816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386840" y="1197266"/>
            <a:ext cx="1752274" cy="954107"/>
          </a:xfrm>
          <a:prstGeom prst="rect">
            <a:avLst/>
          </a:prstGeom>
          <a:noFill/>
        </p:spPr>
        <p:txBody>
          <a:bodyPr wrap="square" rtlCol="0">
            <a:spAutoFit/>
          </a:bodyPr>
          <a:lstStyle/>
          <a:p>
            <a:pPr algn="r"/>
            <a:r>
              <a:rPr lang="en-US" sz="2800" dirty="0">
                <a:solidFill>
                  <a:srgbClr val="0767B2"/>
                </a:solidFill>
                <a:latin typeface="Arial" panose="020B0604020202020204" pitchFamily="34" charset="0"/>
              </a:rPr>
              <a:t>Value in Health Care</a:t>
            </a:r>
            <a:endParaRPr lang="en-US" sz="2800" dirty="0">
              <a:solidFill>
                <a:srgbClr val="0767B2"/>
              </a:solidFill>
              <a:latin typeface="Arial" panose="020B0604020202020204" pitchFamily="34" charset="0"/>
              <a:cs typeface="Arial" panose="020B0604020202020204" pitchFamily="34" charset="0"/>
            </a:endParaRPr>
          </a:p>
        </p:txBody>
      </p:sp>
      <p:sp>
        <p:nvSpPr>
          <p:cNvPr id="10" name="Metin kutusu 9"/>
          <p:cNvSpPr txBox="1"/>
          <p:nvPr/>
        </p:nvSpPr>
        <p:spPr>
          <a:xfrm>
            <a:off x="3830317" y="544683"/>
            <a:ext cx="2992766" cy="954107"/>
          </a:xfrm>
          <a:prstGeom prst="rect">
            <a:avLst/>
          </a:prstGeom>
          <a:noFill/>
        </p:spPr>
        <p:txBody>
          <a:bodyPr wrap="square" rtlCol="0">
            <a:spAutoFit/>
          </a:bodyPr>
          <a:lstStyle/>
          <a:p>
            <a:pPr algn="ctr"/>
            <a:r>
              <a:rPr lang="en-US" sz="2800" dirty="0">
                <a:solidFill>
                  <a:srgbClr val="0767B2"/>
                </a:solidFill>
                <a:latin typeface="Arial" panose="020B0604020202020204" pitchFamily="34" charset="0"/>
              </a:rPr>
              <a:t>Benefit for the Patient</a:t>
            </a:r>
            <a:endParaRPr lang="en-US" sz="2800" dirty="0">
              <a:solidFill>
                <a:srgbClr val="0767B2"/>
              </a:solidFill>
              <a:latin typeface="Arial" panose="020B0604020202020204" pitchFamily="34" charset="0"/>
              <a:cs typeface="Arial" panose="020B0604020202020204" pitchFamily="34" charset="0"/>
            </a:endParaRPr>
          </a:p>
        </p:txBody>
      </p:sp>
      <p:sp>
        <p:nvSpPr>
          <p:cNvPr id="11" name="Metin kutusu 10"/>
          <p:cNvSpPr txBox="1"/>
          <p:nvPr/>
        </p:nvSpPr>
        <p:spPr>
          <a:xfrm>
            <a:off x="3830317" y="1550523"/>
            <a:ext cx="2992766" cy="523220"/>
          </a:xfrm>
          <a:prstGeom prst="rect">
            <a:avLst/>
          </a:prstGeom>
          <a:noFill/>
        </p:spPr>
        <p:txBody>
          <a:bodyPr wrap="square" rtlCol="0">
            <a:spAutoFit/>
          </a:bodyPr>
          <a:lstStyle/>
          <a:p>
            <a:pPr algn="ctr"/>
            <a:r>
              <a:rPr lang="en-US" sz="2800" b="1" dirty="0">
                <a:solidFill>
                  <a:srgbClr val="0767B2"/>
                </a:solidFill>
                <a:latin typeface="Arial" panose="020B0604020202020204" pitchFamily="34" charset="0"/>
              </a:rPr>
              <a:t>Total</a:t>
            </a:r>
            <a:r>
              <a:rPr lang="en-US"/>
              <a:t> </a:t>
            </a:r>
            <a:r>
              <a:rPr lang="en-US" sz="2800" dirty="0">
                <a:solidFill>
                  <a:srgbClr val="0767B2"/>
                </a:solidFill>
                <a:latin typeface="Arial" panose="020B0604020202020204" pitchFamily="34" charset="0"/>
              </a:rPr>
              <a:t>Cost</a:t>
            </a:r>
            <a:endParaRPr lang="en-US" sz="2800" dirty="0">
              <a:solidFill>
                <a:srgbClr val="0767B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74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68" y="1390650"/>
            <a:ext cx="474345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EB028450-12FA-EE4F-B6AC-C8F6425AF39B}"/>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CE867E5-0BFD-124D-8E35-A5AB33F12C1A}"/>
              </a:ext>
            </a:extLst>
          </p:cNvPr>
          <p:cNvSpPr txBox="1"/>
          <p:nvPr/>
        </p:nvSpPr>
        <p:spPr>
          <a:xfrm>
            <a:off x="409073" y="577516"/>
            <a:ext cx="11990911" cy="1015663"/>
          </a:xfrm>
          <a:prstGeom prst="rect">
            <a:avLst/>
          </a:prstGeom>
          <a:noFill/>
        </p:spPr>
        <p:txBody>
          <a:bodyPr wrap="none" rtlCol="0">
            <a:spAutoFit/>
          </a:bodyPr>
          <a:lstStyle/>
          <a:p>
            <a:r>
              <a:rPr lang="en-US" sz="3000" b="1" dirty="0">
                <a:solidFill>
                  <a:srgbClr val="F08221"/>
                </a:solidFill>
                <a:latin typeface="Arial" panose="020B0604020202020204" pitchFamily="34" charset="0"/>
              </a:rPr>
              <a:t>A Holistic Health</a:t>
            </a:r>
            <a:r>
              <a:rPr lang="en-US" dirty="0"/>
              <a:t> </a:t>
            </a:r>
            <a:r>
              <a:rPr lang="en-US" sz="3000" b="1" dirty="0">
                <a:solidFill>
                  <a:srgbClr val="F08221"/>
                </a:solidFill>
                <a:latin typeface="Arial" panose="020B0604020202020204" pitchFamily="34" charset="0"/>
              </a:rPr>
              <a:t>Ecosystem</a:t>
            </a:r>
            <a:r>
              <a:rPr lang="en-US" dirty="0"/>
              <a:t> </a:t>
            </a:r>
            <a:r>
              <a:rPr lang="en-US" sz="3000" b="1" dirty="0">
                <a:solidFill>
                  <a:srgbClr val="F08221"/>
                </a:solidFill>
                <a:latin typeface="Arial" panose="020B0604020202020204" pitchFamily="34" charset="0"/>
              </a:rPr>
              <a:t>Where Innovation</a:t>
            </a:r>
            <a:r>
              <a:rPr lang="en-US" dirty="0"/>
              <a:t> </a:t>
            </a:r>
            <a:r>
              <a:rPr lang="en-US" sz="3000" b="1" dirty="0">
                <a:solidFill>
                  <a:srgbClr val="F08221"/>
                </a:solidFill>
                <a:latin typeface="Arial" panose="020B0604020202020204" pitchFamily="34" charset="0"/>
              </a:rPr>
              <a:t>and</a:t>
            </a:r>
            <a:r>
              <a:rPr lang="en-US" dirty="0"/>
              <a:t> </a:t>
            </a:r>
            <a:r>
              <a:rPr lang="en-US" sz="3000" b="1" dirty="0">
                <a:solidFill>
                  <a:srgbClr val="F08221"/>
                </a:solidFill>
                <a:latin typeface="Arial" panose="020B0604020202020204" pitchFamily="34" charset="0"/>
              </a:rPr>
              <a:t>Sustainability </a:t>
            </a:r>
            <a:br>
              <a:rPr lang="tr-TR" sz="3000" b="1" dirty="0">
                <a:solidFill>
                  <a:srgbClr val="F08221"/>
                </a:solidFill>
                <a:latin typeface="Arial" panose="020B0604020202020204" pitchFamily="34" charset="0"/>
              </a:rPr>
            </a:br>
            <a:r>
              <a:rPr lang="en-US" sz="3000" b="1" dirty="0">
                <a:solidFill>
                  <a:srgbClr val="F08221"/>
                </a:solidFill>
                <a:latin typeface="Arial" panose="020B0604020202020204" pitchFamily="34" charset="0"/>
              </a:rPr>
              <a:t>Is Possible</a:t>
            </a:r>
            <a:r>
              <a:rPr lang="tr-TR" sz="3000" b="1" dirty="0">
                <a:solidFill>
                  <a:srgbClr val="F08221"/>
                </a:solidFill>
                <a:latin typeface="Arial" panose="020B0604020202020204" pitchFamily="34" charset="0"/>
              </a:rPr>
              <a:t> </a:t>
            </a:r>
            <a:r>
              <a:rPr lang="en-US" sz="3000" b="1" dirty="0">
                <a:solidFill>
                  <a:srgbClr val="F08221"/>
                </a:solidFill>
                <a:latin typeface="Arial" panose="020B0604020202020204" pitchFamily="34" charset="0"/>
              </a:rPr>
              <a:t>with</a:t>
            </a:r>
            <a:r>
              <a:rPr lang="en-US" dirty="0"/>
              <a:t> </a:t>
            </a:r>
            <a:r>
              <a:rPr lang="en-US" sz="3000" b="1" dirty="0">
                <a:solidFill>
                  <a:srgbClr val="F08221"/>
                </a:solidFill>
                <a:latin typeface="Arial" panose="020B0604020202020204" pitchFamily="34" charset="0"/>
              </a:rPr>
              <a:t>Value-Based</a:t>
            </a:r>
            <a:r>
              <a:rPr lang="en-US" dirty="0"/>
              <a:t> </a:t>
            </a:r>
            <a:r>
              <a:rPr lang="en-US" sz="3000" b="1" dirty="0">
                <a:solidFill>
                  <a:srgbClr val="F08221"/>
                </a:solidFill>
                <a:latin typeface="Arial" panose="020B0604020202020204" pitchFamily="34" charset="0"/>
              </a:rPr>
              <a:t>Procurement</a:t>
            </a:r>
            <a:endParaRPr lang="en-US" sz="3000" b="1" dirty="0">
              <a:solidFill>
                <a:srgbClr val="F0822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2F241B7-9ECF-6A46-91BE-00E5295C9D6E}"/>
              </a:ext>
            </a:extLst>
          </p:cNvPr>
          <p:cNvSpPr txBox="1"/>
          <p:nvPr/>
        </p:nvSpPr>
        <p:spPr>
          <a:xfrm>
            <a:off x="5077326" y="2462366"/>
            <a:ext cx="6250371" cy="2400657"/>
          </a:xfrm>
          <a:prstGeom prst="rect">
            <a:avLst/>
          </a:prstGeom>
          <a:noFill/>
        </p:spPr>
        <p:txBody>
          <a:bodyPr wrap="square" rtlCol="0">
            <a:spAutoFit/>
          </a:bodyPr>
          <a:lstStyle/>
          <a:p>
            <a:pPr algn="r"/>
            <a:r>
              <a:rPr lang="en-US" sz="2500" b="1" dirty="0">
                <a:solidFill>
                  <a:srgbClr val="0767B2"/>
                </a:solidFill>
                <a:latin typeface="Arial" panose="020B0604020202020204" pitchFamily="34" charset="0"/>
              </a:rPr>
              <a:t>Value-based</a:t>
            </a:r>
            <a:r>
              <a:rPr lang="en-US" b="1" dirty="0"/>
              <a:t> </a:t>
            </a:r>
            <a:r>
              <a:rPr lang="en-US" sz="2500" b="1" dirty="0">
                <a:solidFill>
                  <a:srgbClr val="0767B2"/>
                </a:solidFill>
                <a:latin typeface="Arial" panose="020B0604020202020204" pitchFamily="34" charset="0"/>
              </a:rPr>
              <a:t>healthcare</a:t>
            </a:r>
            <a:r>
              <a:rPr lang="en-US" dirty="0"/>
              <a:t> </a:t>
            </a:r>
            <a:r>
              <a:rPr lang="en-US" sz="2500" dirty="0">
                <a:solidFill>
                  <a:srgbClr val="0767B2"/>
                </a:solidFill>
                <a:latin typeface="Arial" panose="020B0604020202020204" pitchFamily="34" charset="0"/>
              </a:rPr>
              <a:t>would create</a:t>
            </a:r>
            <a:r>
              <a:rPr lang="en-US" dirty="0"/>
              <a:t> </a:t>
            </a:r>
            <a:r>
              <a:rPr lang="en-US" sz="2500" dirty="0">
                <a:solidFill>
                  <a:srgbClr val="0767B2"/>
                </a:solidFill>
                <a:latin typeface="Arial" panose="020B0604020202020204" pitchFamily="34" charset="0"/>
              </a:rPr>
              <a:t>a holistic</a:t>
            </a:r>
            <a:r>
              <a:rPr lang="en-US" dirty="0"/>
              <a:t> </a:t>
            </a:r>
            <a:r>
              <a:rPr lang="en-US" sz="2500" dirty="0">
                <a:solidFill>
                  <a:srgbClr val="0767B2"/>
                </a:solidFill>
                <a:latin typeface="Arial" panose="020B0604020202020204" pitchFamily="34" charset="0"/>
              </a:rPr>
              <a:t>health</a:t>
            </a:r>
            <a:r>
              <a:rPr lang="en-US" dirty="0"/>
              <a:t> </a:t>
            </a:r>
            <a:r>
              <a:rPr lang="en-US" sz="2500" dirty="0">
                <a:solidFill>
                  <a:srgbClr val="0767B2"/>
                </a:solidFill>
                <a:latin typeface="Arial" panose="020B0604020202020204" pitchFamily="34" charset="0"/>
              </a:rPr>
              <a:t>ecosystem</a:t>
            </a:r>
            <a:r>
              <a:rPr lang="en-US" dirty="0"/>
              <a:t> </a:t>
            </a:r>
            <a:r>
              <a:rPr lang="en-US" sz="2500" dirty="0">
                <a:solidFill>
                  <a:srgbClr val="0767B2"/>
                </a:solidFill>
                <a:latin typeface="Arial" panose="020B0604020202020204" pitchFamily="34" charset="0"/>
              </a:rPr>
              <a:t>that</a:t>
            </a:r>
            <a:r>
              <a:rPr lang="en-US" dirty="0"/>
              <a:t> </a:t>
            </a:r>
            <a:r>
              <a:rPr lang="en-US" sz="2500" dirty="0">
                <a:solidFill>
                  <a:srgbClr val="0767B2"/>
                </a:solidFill>
                <a:latin typeface="Arial" panose="020B0604020202020204" pitchFamily="34" charset="0"/>
              </a:rPr>
              <a:t>would allow for</a:t>
            </a:r>
            <a:r>
              <a:rPr lang="en-US" dirty="0"/>
              <a:t> </a:t>
            </a:r>
            <a:r>
              <a:rPr lang="en-US" sz="2500" dirty="0">
                <a:solidFill>
                  <a:srgbClr val="0767B2"/>
                </a:solidFill>
                <a:latin typeface="Arial" panose="020B0604020202020204" pitchFamily="34" charset="0"/>
              </a:rPr>
              <a:t>long-term</a:t>
            </a:r>
            <a:r>
              <a:rPr lang="en-US" dirty="0"/>
              <a:t> </a:t>
            </a:r>
            <a:r>
              <a:rPr lang="en-US" sz="2500" dirty="0">
                <a:solidFill>
                  <a:srgbClr val="0767B2"/>
                </a:solidFill>
                <a:latin typeface="Arial" panose="020B0604020202020204" pitchFamily="34" charset="0"/>
              </a:rPr>
              <a:t>financial</a:t>
            </a:r>
            <a:r>
              <a:rPr lang="en-US" dirty="0"/>
              <a:t> </a:t>
            </a:r>
            <a:r>
              <a:rPr lang="en-US" sz="2500" dirty="0">
                <a:solidFill>
                  <a:srgbClr val="0767B2"/>
                </a:solidFill>
                <a:latin typeface="Arial" panose="020B0604020202020204" pitchFamily="34" charset="0"/>
              </a:rPr>
              <a:t>sustainability</a:t>
            </a:r>
            <a:r>
              <a:rPr lang="en-US" dirty="0"/>
              <a:t> </a:t>
            </a:r>
            <a:r>
              <a:rPr lang="en-US" sz="2500" dirty="0">
                <a:solidFill>
                  <a:srgbClr val="0767B2"/>
                </a:solidFill>
                <a:latin typeface="Arial" panose="020B0604020202020204" pitchFamily="34" charset="0"/>
              </a:rPr>
              <a:t>and</a:t>
            </a:r>
            <a:r>
              <a:rPr lang="en-US" dirty="0"/>
              <a:t> </a:t>
            </a:r>
            <a:r>
              <a:rPr lang="en-US" sz="2500" dirty="0">
                <a:solidFill>
                  <a:srgbClr val="0767B2"/>
                </a:solidFill>
                <a:latin typeface="Arial" panose="020B0604020202020204" pitchFamily="34" charset="0"/>
              </a:rPr>
              <a:t>wider use of technology innovations, cover patients, service providers, suppliers</a:t>
            </a:r>
            <a:r>
              <a:rPr lang="tr-TR" sz="2500" dirty="0">
                <a:solidFill>
                  <a:srgbClr val="0767B2"/>
                </a:solidFill>
                <a:latin typeface="Arial" panose="020B0604020202020204" pitchFamily="34" charset="0"/>
              </a:rPr>
              <a:t>,</a:t>
            </a:r>
            <a:r>
              <a:rPr lang="en-US" sz="2500" dirty="0">
                <a:solidFill>
                  <a:srgbClr val="0767B2"/>
                </a:solidFill>
                <a:latin typeface="Arial" panose="020B0604020202020204" pitchFamily="34" charset="0"/>
              </a:rPr>
              <a:t> and decision makers and benefit the society.</a:t>
            </a:r>
            <a:endParaRPr lang="en-US" sz="2500" dirty="0">
              <a:solidFill>
                <a:srgbClr val="0767B2"/>
              </a:solidFill>
              <a:latin typeface="Arial" panose="020B0604020202020204" pitchFamily="34" charset="0"/>
              <a:cs typeface="Arial" panose="020B0604020202020204" pitchFamily="34" charset="0"/>
            </a:endParaRPr>
          </a:p>
        </p:txBody>
      </p:sp>
      <p:sp>
        <p:nvSpPr>
          <p:cNvPr id="2" name="Metin kutusu 1"/>
          <p:cNvSpPr txBox="1"/>
          <p:nvPr/>
        </p:nvSpPr>
        <p:spPr>
          <a:xfrm rot="18938157">
            <a:off x="1089327" y="2680395"/>
            <a:ext cx="1622066" cy="369332"/>
          </a:xfrm>
          <a:prstGeom prst="rect">
            <a:avLst/>
          </a:prstGeom>
          <a:noFill/>
        </p:spPr>
        <p:txBody>
          <a:bodyPr wrap="square" rtlCol="0">
            <a:prstTxWarp prst="textArchUp">
              <a:avLst/>
            </a:prstTxWarp>
            <a:spAutoFit/>
          </a:bodyPr>
          <a:lstStyle/>
          <a:p>
            <a:pPr algn="ctr"/>
            <a:r>
              <a:rPr lang="en-US" sz="1400" dirty="0">
                <a:solidFill>
                  <a:schemeClr val="bg1"/>
                </a:solidFill>
                <a:latin typeface="Arial" panose="020B0604020202020204" pitchFamily="34" charset="0"/>
              </a:rPr>
              <a:t>PATIENTS</a:t>
            </a:r>
            <a:endParaRPr lang="en-US" sz="1400" dirty="0">
              <a:solidFill>
                <a:schemeClr val="bg1"/>
              </a:solidFill>
              <a:latin typeface="Arial" panose="020B0604020202020204" pitchFamily="34" charset="0"/>
              <a:cs typeface="Arial" panose="020B0604020202020204" pitchFamily="34" charset="0"/>
            </a:endParaRPr>
          </a:p>
        </p:txBody>
      </p:sp>
      <p:sp>
        <p:nvSpPr>
          <p:cNvPr id="10" name="Metin kutusu 9"/>
          <p:cNvSpPr txBox="1"/>
          <p:nvPr/>
        </p:nvSpPr>
        <p:spPr>
          <a:xfrm rot="3149687">
            <a:off x="2328937" y="2594537"/>
            <a:ext cx="1693906" cy="870127"/>
          </a:xfrm>
          <a:prstGeom prst="rect">
            <a:avLst/>
          </a:prstGeom>
          <a:noFill/>
        </p:spPr>
        <p:txBody>
          <a:bodyPr wrap="square" rtlCol="0">
            <a:prstTxWarp prst="textArchUp">
              <a:avLst/>
            </a:prstTxWarp>
            <a:spAutoFit/>
          </a:bodyPr>
          <a:lstStyle/>
          <a:p>
            <a:pPr algn="ctr"/>
            <a:r>
              <a:rPr lang="en-US" sz="1400" dirty="0">
                <a:solidFill>
                  <a:schemeClr val="bg1"/>
                </a:solidFill>
                <a:latin typeface="Arial" panose="020B0604020202020204" pitchFamily="34" charset="0"/>
              </a:rPr>
              <a:t>HEALTHCARE </a:t>
            </a:r>
          </a:p>
          <a:p>
            <a:pPr algn="ctr"/>
            <a:r>
              <a:rPr lang="en-US" sz="1400" dirty="0">
                <a:solidFill>
                  <a:schemeClr val="bg1"/>
                </a:solidFill>
                <a:latin typeface="Arial" panose="020B0604020202020204" pitchFamily="34" charset="0"/>
              </a:rPr>
              <a:t>PROFESSIONALS</a:t>
            </a:r>
            <a:endParaRPr lang="en-US" sz="1400" dirty="0">
              <a:solidFill>
                <a:schemeClr val="bg1"/>
              </a:solidFill>
              <a:latin typeface="Arial" panose="020B0604020202020204" pitchFamily="34" charset="0"/>
              <a:cs typeface="Arial" panose="020B0604020202020204" pitchFamily="34" charset="0"/>
            </a:endParaRPr>
          </a:p>
        </p:txBody>
      </p:sp>
      <p:sp>
        <p:nvSpPr>
          <p:cNvPr id="11" name="Metin kutusu 10"/>
          <p:cNvSpPr txBox="1"/>
          <p:nvPr/>
        </p:nvSpPr>
        <p:spPr>
          <a:xfrm rot="13696368">
            <a:off x="1161382" y="4137076"/>
            <a:ext cx="1622066" cy="369332"/>
          </a:xfrm>
          <a:prstGeom prst="rect">
            <a:avLst/>
          </a:prstGeom>
          <a:noFill/>
        </p:spPr>
        <p:txBody>
          <a:bodyPr wrap="square" rtlCol="0">
            <a:prstTxWarp prst="textArchUp">
              <a:avLst/>
            </a:prstTxWarp>
            <a:spAutoFit/>
          </a:bodyPr>
          <a:lstStyle/>
          <a:p>
            <a:pPr algn="ctr"/>
            <a:r>
              <a:rPr lang="en-US" sz="1400" dirty="0">
                <a:solidFill>
                  <a:schemeClr val="bg1"/>
                </a:solidFill>
                <a:latin typeface="Arial" panose="020B0604020202020204" pitchFamily="34" charset="0"/>
              </a:rPr>
              <a:t>SUPPLIERS</a:t>
            </a:r>
            <a:endParaRPr lang="en-US" sz="1400" dirty="0">
              <a:solidFill>
                <a:schemeClr val="bg1"/>
              </a:solidFill>
              <a:latin typeface="Arial" panose="020B0604020202020204" pitchFamily="34" charset="0"/>
              <a:cs typeface="Arial" panose="020B0604020202020204" pitchFamily="34" charset="0"/>
            </a:endParaRPr>
          </a:p>
        </p:txBody>
      </p:sp>
      <p:sp>
        <p:nvSpPr>
          <p:cNvPr id="12" name="Metin kutusu 11"/>
          <p:cNvSpPr txBox="1"/>
          <p:nvPr/>
        </p:nvSpPr>
        <p:spPr>
          <a:xfrm rot="7792623">
            <a:off x="2563643" y="4174027"/>
            <a:ext cx="1622066" cy="369332"/>
          </a:xfrm>
          <a:prstGeom prst="rect">
            <a:avLst/>
          </a:prstGeom>
          <a:noFill/>
        </p:spPr>
        <p:txBody>
          <a:bodyPr wrap="square" rtlCol="0">
            <a:prstTxWarp prst="textArchUp">
              <a:avLst/>
            </a:prstTxWarp>
            <a:spAutoFit/>
          </a:bodyPr>
          <a:lstStyle/>
          <a:p>
            <a:pPr algn="ctr"/>
            <a:r>
              <a:rPr lang="en-US" sz="1400" dirty="0">
                <a:solidFill>
                  <a:schemeClr val="bg1"/>
                </a:solidFill>
                <a:latin typeface="Arial" panose="020B0604020202020204" pitchFamily="34" charset="0"/>
              </a:rPr>
              <a:t>HEALTHCARE SYSTEM</a:t>
            </a:r>
            <a:endParaRPr lang="en-US" sz="1400" dirty="0">
              <a:solidFill>
                <a:schemeClr val="bg1"/>
              </a:solidFill>
              <a:latin typeface="Arial" panose="020B0604020202020204" pitchFamily="34" charset="0"/>
              <a:cs typeface="Arial" panose="020B0604020202020204" pitchFamily="34" charset="0"/>
            </a:endParaRPr>
          </a:p>
        </p:txBody>
      </p:sp>
      <p:sp>
        <p:nvSpPr>
          <p:cNvPr id="13" name="Metin kutusu 12"/>
          <p:cNvSpPr txBox="1"/>
          <p:nvPr/>
        </p:nvSpPr>
        <p:spPr>
          <a:xfrm rot="5400000">
            <a:off x="15436" y="3385519"/>
            <a:ext cx="1622066" cy="369332"/>
          </a:xfrm>
          <a:prstGeom prst="rect">
            <a:avLst/>
          </a:prstGeom>
          <a:noFill/>
        </p:spPr>
        <p:txBody>
          <a:bodyPr wrap="square" rtlCol="0">
            <a:prstTxWarp prst="textArchDown">
              <a:avLst/>
            </a:prstTxWarp>
            <a:spAutoFit/>
          </a:bodyPr>
          <a:lstStyle/>
          <a:p>
            <a:pPr algn="ctr"/>
            <a:r>
              <a:rPr lang="en-US" dirty="0">
                <a:solidFill>
                  <a:srgbClr val="0767B2"/>
                </a:solidFill>
                <a:latin typeface="Arial" panose="020B0604020202020204" pitchFamily="34" charset="0"/>
              </a:rPr>
              <a:t>INNOVATION</a:t>
            </a:r>
            <a:endParaRPr lang="en-US" dirty="0">
              <a:solidFill>
                <a:srgbClr val="0767B2"/>
              </a:solidFill>
              <a:latin typeface="Arial" panose="020B0604020202020204" pitchFamily="34" charset="0"/>
              <a:cs typeface="Arial" panose="020B0604020202020204" pitchFamily="34" charset="0"/>
            </a:endParaRPr>
          </a:p>
        </p:txBody>
      </p:sp>
      <p:sp>
        <p:nvSpPr>
          <p:cNvPr id="14" name="Metin kutusu 13"/>
          <p:cNvSpPr txBox="1"/>
          <p:nvPr/>
        </p:nvSpPr>
        <p:spPr>
          <a:xfrm rot="488142">
            <a:off x="1267271" y="4772760"/>
            <a:ext cx="2465548" cy="806850"/>
          </a:xfrm>
          <a:prstGeom prst="rect">
            <a:avLst/>
          </a:prstGeom>
          <a:noFill/>
        </p:spPr>
        <p:txBody>
          <a:bodyPr wrap="square" rtlCol="0">
            <a:prstTxWarp prst="textArchDown">
              <a:avLst/>
            </a:prstTxWarp>
            <a:spAutoFit/>
          </a:bodyPr>
          <a:lstStyle/>
          <a:p>
            <a:pPr algn="ctr"/>
            <a:r>
              <a:rPr lang="en-US" dirty="0">
                <a:solidFill>
                  <a:srgbClr val="0767B2"/>
                </a:solidFill>
                <a:latin typeface="Arial" panose="020B0604020202020204" pitchFamily="34" charset="0"/>
              </a:rPr>
              <a:t>SUSTAINABILITY</a:t>
            </a:r>
            <a:endParaRPr lang="en-US" dirty="0">
              <a:solidFill>
                <a:srgbClr val="0767B2"/>
              </a:solidFill>
              <a:latin typeface="Arial" panose="020B0604020202020204" pitchFamily="34" charset="0"/>
              <a:cs typeface="Arial" panose="020B0604020202020204" pitchFamily="34" charset="0"/>
            </a:endParaRPr>
          </a:p>
        </p:txBody>
      </p:sp>
      <p:sp>
        <p:nvSpPr>
          <p:cNvPr id="15" name="Metin kutusu 14"/>
          <p:cNvSpPr txBox="1"/>
          <p:nvPr/>
        </p:nvSpPr>
        <p:spPr>
          <a:xfrm rot="16479186">
            <a:off x="3022979" y="3344231"/>
            <a:ext cx="2465548" cy="806850"/>
          </a:xfrm>
          <a:prstGeom prst="rect">
            <a:avLst/>
          </a:prstGeom>
          <a:noFill/>
        </p:spPr>
        <p:txBody>
          <a:bodyPr wrap="square" rtlCol="0">
            <a:prstTxWarp prst="textArchDown">
              <a:avLst/>
            </a:prstTxWarp>
            <a:spAutoFit/>
          </a:bodyPr>
          <a:lstStyle/>
          <a:p>
            <a:pPr algn="ctr"/>
            <a:r>
              <a:rPr lang="en-US" dirty="0">
                <a:solidFill>
                  <a:srgbClr val="0767B2"/>
                </a:solidFill>
                <a:latin typeface="Arial" panose="020B0604020202020204" pitchFamily="34" charset="0"/>
              </a:rPr>
              <a:t>SOCIOECONOMIC IMPACT</a:t>
            </a:r>
            <a:endParaRPr lang="en-US" dirty="0">
              <a:solidFill>
                <a:srgbClr val="0767B2"/>
              </a:solidFill>
              <a:latin typeface="Arial" panose="020B0604020202020204" pitchFamily="34" charset="0"/>
              <a:cs typeface="Arial" panose="020B0604020202020204" pitchFamily="34" charset="0"/>
            </a:endParaRPr>
          </a:p>
        </p:txBody>
      </p:sp>
      <p:sp>
        <p:nvSpPr>
          <p:cNvPr id="3" name="Metin kutusu 2"/>
          <p:cNvSpPr txBox="1"/>
          <p:nvPr/>
        </p:nvSpPr>
        <p:spPr>
          <a:xfrm>
            <a:off x="1972415" y="3181350"/>
            <a:ext cx="1402261" cy="338554"/>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rPr>
              <a:t>RESULTS</a:t>
            </a:r>
            <a:endParaRPr lang="en-US" sz="1600" b="1" dirty="0">
              <a:solidFill>
                <a:schemeClr val="bg1"/>
              </a:solidFill>
              <a:latin typeface="Arial" panose="020B0604020202020204" pitchFamily="34" charset="0"/>
              <a:cs typeface="Arial" panose="020B0604020202020204" pitchFamily="34" charset="0"/>
            </a:endParaRPr>
          </a:p>
        </p:txBody>
      </p:sp>
      <p:sp>
        <p:nvSpPr>
          <p:cNvPr id="16" name="Metin kutusu 15"/>
          <p:cNvSpPr txBox="1"/>
          <p:nvPr/>
        </p:nvSpPr>
        <p:spPr>
          <a:xfrm>
            <a:off x="1896215" y="3676650"/>
            <a:ext cx="1589935" cy="338554"/>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rPr>
              <a:t>COSTS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06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5D2DFE-5EFB-E94E-9F0F-A375BAAA9014}"/>
              </a:ext>
            </a:extLst>
          </p:cNvPr>
          <p:cNvSpPr txBox="1"/>
          <p:nvPr/>
        </p:nvSpPr>
        <p:spPr>
          <a:xfrm>
            <a:off x="2120368" y="6253916"/>
            <a:ext cx="7951264" cy="507831"/>
          </a:xfrm>
          <a:prstGeom prst="rect">
            <a:avLst/>
          </a:prstGeom>
          <a:noFill/>
        </p:spPr>
        <p:txBody>
          <a:bodyPr wrap="square" rtlCol="0">
            <a:spAutoFit/>
          </a:bodyPr>
          <a:lstStyle/>
          <a:p>
            <a:r>
              <a:rPr lang="en-US" sz="900" i="1" dirty="0">
                <a:solidFill>
                  <a:srgbClr val="0767B2"/>
                </a:solidFill>
                <a:latin typeface="Arial" panose="020B0604020202020204" pitchFamily="34" charset="0"/>
              </a:rPr>
              <a:t>The Boston Consulting Group research</a:t>
            </a:r>
            <a:r>
              <a:rPr lang="en-US" sz="900" dirty="0"/>
              <a:t> </a:t>
            </a:r>
            <a:r>
              <a:rPr lang="en-US" sz="900" i="1" dirty="0">
                <a:solidFill>
                  <a:srgbClr val="0767B2"/>
                </a:solidFill>
                <a:latin typeface="Arial" panose="020B0604020202020204" pitchFamily="34" charset="0"/>
              </a:rPr>
              <a:t>company</a:t>
            </a:r>
            <a:r>
              <a:rPr lang="en-US" sz="900" dirty="0"/>
              <a:t> </a:t>
            </a:r>
            <a:r>
              <a:rPr lang="en-US" sz="900" i="1" dirty="0">
                <a:solidFill>
                  <a:srgbClr val="0767B2"/>
                </a:solidFill>
                <a:latin typeface="Arial" panose="020B0604020202020204" pitchFamily="34" charset="0"/>
              </a:rPr>
              <a:t>and MedTech Europe</a:t>
            </a:r>
            <a:r>
              <a:rPr lang="en-US" sz="900" dirty="0"/>
              <a:t> </a:t>
            </a:r>
            <a:r>
              <a:rPr lang="en-US" sz="900" i="1" dirty="0">
                <a:solidFill>
                  <a:srgbClr val="0767B2"/>
                </a:solidFill>
                <a:latin typeface="Arial" panose="020B0604020202020204" pitchFamily="34" charset="0"/>
              </a:rPr>
              <a:t>have developed</a:t>
            </a:r>
            <a:r>
              <a:rPr lang="en-US" sz="900" dirty="0"/>
              <a:t> </a:t>
            </a:r>
            <a:r>
              <a:rPr lang="en-US" sz="900" i="1" dirty="0">
                <a:solidFill>
                  <a:srgbClr val="0767B2"/>
                </a:solidFill>
                <a:latin typeface="Arial" panose="020B0604020202020204" pitchFamily="34" charset="0"/>
              </a:rPr>
              <a:t>a new</a:t>
            </a:r>
            <a:r>
              <a:rPr lang="en-US" sz="900" dirty="0"/>
              <a:t> </a:t>
            </a:r>
            <a:r>
              <a:rPr lang="en-US" sz="900" i="1" dirty="0">
                <a:solidFill>
                  <a:srgbClr val="0767B2"/>
                </a:solidFill>
                <a:latin typeface="Arial" panose="020B0604020202020204" pitchFamily="34" charset="0"/>
              </a:rPr>
              <a:t>value-based</a:t>
            </a:r>
            <a:r>
              <a:rPr lang="en-US" sz="900" dirty="0"/>
              <a:t> </a:t>
            </a:r>
            <a:r>
              <a:rPr lang="en-US" sz="900" i="1" dirty="0">
                <a:solidFill>
                  <a:srgbClr val="0767B2"/>
                </a:solidFill>
                <a:latin typeface="Arial" panose="020B0604020202020204" pitchFamily="34" charset="0"/>
              </a:rPr>
              <a:t>procurement</a:t>
            </a:r>
            <a:r>
              <a:rPr lang="en-US" sz="900" dirty="0"/>
              <a:t> </a:t>
            </a:r>
            <a:r>
              <a:rPr lang="en-US" sz="900" i="1" dirty="0">
                <a:solidFill>
                  <a:srgbClr val="0767B2"/>
                </a:solidFill>
                <a:latin typeface="Arial" panose="020B0604020202020204" pitchFamily="34" charset="0"/>
              </a:rPr>
              <a:t>framework</a:t>
            </a:r>
            <a:r>
              <a:rPr lang="en-US" sz="900" dirty="0"/>
              <a:t> </a:t>
            </a:r>
            <a:r>
              <a:rPr lang="en-US" sz="900" i="1" dirty="0">
                <a:solidFill>
                  <a:srgbClr val="0767B2"/>
                </a:solidFill>
                <a:latin typeface="Arial" panose="020B0604020202020204" pitchFamily="34" charset="0"/>
              </a:rPr>
              <a:t>in line with EU regulations. The competitive</a:t>
            </a:r>
            <a:r>
              <a:rPr lang="en-US" sz="900" dirty="0"/>
              <a:t> </a:t>
            </a:r>
            <a:r>
              <a:rPr lang="en-US" sz="900" i="1" dirty="0">
                <a:solidFill>
                  <a:srgbClr val="0767B2"/>
                </a:solidFill>
                <a:latin typeface="Arial" panose="020B0604020202020204" pitchFamily="34" charset="0"/>
              </a:rPr>
              <a:t>environment</a:t>
            </a:r>
            <a:r>
              <a:rPr lang="en-US" sz="900" dirty="0"/>
              <a:t> </a:t>
            </a:r>
            <a:r>
              <a:rPr lang="en-US" sz="900" i="1" dirty="0">
                <a:solidFill>
                  <a:srgbClr val="0767B2"/>
                </a:solidFill>
                <a:latin typeface="Arial" panose="020B0604020202020204" pitchFamily="34" charset="0"/>
              </a:rPr>
              <a:t>resulting</a:t>
            </a:r>
            <a:r>
              <a:rPr lang="en-US" sz="900" dirty="0"/>
              <a:t> </a:t>
            </a:r>
            <a:r>
              <a:rPr lang="en-US" sz="900" i="1" dirty="0">
                <a:solidFill>
                  <a:srgbClr val="0767B2"/>
                </a:solidFill>
                <a:latin typeface="Arial" panose="020B0604020202020204" pitchFamily="34" charset="0"/>
              </a:rPr>
              <a:t>in connection with</a:t>
            </a:r>
            <a:r>
              <a:rPr lang="en-US" sz="900" dirty="0"/>
              <a:t> </a:t>
            </a:r>
            <a:r>
              <a:rPr lang="en-US" sz="900" i="1" dirty="0">
                <a:solidFill>
                  <a:srgbClr val="0767B2"/>
                </a:solidFill>
                <a:latin typeface="Arial" panose="020B0604020202020204" pitchFamily="34" charset="0"/>
              </a:rPr>
              <a:t>unsustainable</a:t>
            </a:r>
            <a:r>
              <a:rPr lang="en-US" sz="900" dirty="0"/>
              <a:t> </a:t>
            </a:r>
            <a:r>
              <a:rPr lang="en-US" sz="900" i="1" dirty="0">
                <a:solidFill>
                  <a:srgbClr val="0767B2"/>
                </a:solidFill>
                <a:latin typeface="Arial" panose="020B0604020202020204" pitchFamily="34" charset="0"/>
              </a:rPr>
              <a:t>low prices</a:t>
            </a:r>
            <a:r>
              <a:rPr lang="en-US" sz="900" dirty="0"/>
              <a:t> </a:t>
            </a:r>
            <a:r>
              <a:rPr lang="en-US" sz="900" i="1" dirty="0">
                <a:solidFill>
                  <a:srgbClr val="0767B2"/>
                </a:solidFill>
                <a:latin typeface="Arial" panose="020B0604020202020204" pitchFamily="34" charset="0"/>
              </a:rPr>
              <a:t>would be</a:t>
            </a:r>
            <a:r>
              <a:rPr lang="en-US" sz="900" dirty="0"/>
              <a:t> </a:t>
            </a:r>
            <a:r>
              <a:rPr lang="en-US" sz="900" i="1" dirty="0">
                <a:solidFill>
                  <a:srgbClr val="0767B2"/>
                </a:solidFill>
                <a:latin typeface="Arial" panose="020B0604020202020204" pitchFamily="34" charset="0"/>
              </a:rPr>
              <a:t>challenging</a:t>
            </a:r>
            <a:r>
              <a:rPr lang="en-US" sz="900" dirty="0"/>
              <a:t> </a:t>
            </a:r>
            <a:r>
              <a:rPr lang="en-US" sz="900" i="1" dirty="0">
                <a:solidFill>
                  <a:srgbClr val="0767B2"/>
                </a:solidFill>
                <a:latin typeface="Arial" panose="020B0604020202020204" pitchFamily="34" charset="0"/>
              </a:rPr>
              <a:t>for both</a:t>
            </a:r>
            <a:r>
              <a:rPr lang="en-US" sz="900" dirty="0"/>
              <a:t> </a:t>
            </a:r>
            <a:r>
              <a:rPr lang="en-US" sz="900" i="1" dirty="0">
                <a:solidFill>
                  <a:srgbClr val="0767B2"/>
                </a:solidFill>
                <a:latin typeface="Arial" panose="020B0604020202020204" pitchFamily="34" charset="0"/>
              </a:rPr>
              <a:t>local companies</a:t>
            </a:r>
            <a:r>
              <a:rPr lang="en-US" sz="900" dirty="0"/>
              <a:t> </a:t>
            </a:r>
            <a:r>
              <a:rPr lang="en-US" sz="900" i="1" dirty="0">
                <a:solidFill>
                  <a:srgbClr val="0767B2"/>
                </a:solidFill>
                <a:latin typeface="Arial" panose="020B0604020202020204" pitchFamily="34" charset="0"/>
              </a:rPr>
              <a:t>and</a:t>
            </a:r>
            <a:r>
              <a:rPr lang="en-US" sz="900" dirty="0"/>
              <a:t> </a:t>
            </a:r>
            <a:r>
              <a:rPr lang="en-US" sz="900" i="1" dirty="0">
                <a:solidFill>
                  <a:srgbClr val="0767B2"/>
                </a:solidFill>
                <a:latin typeface="Arial" panose="020B0604020202020204" pitchFamily="34" charset="0"/>
              </a:rPr>
              <a:t>international prices,</a:t>
            </a:r>
            <a:r>
              <a:rPr lang="en-US" sz="900" dirty="0"/>
              <a:t> </a:t>
            </a:r>
            <a:r>
              <a:rPr lang="en-US" sz="900" i="1" dirty="0">
                <a:solidFill>
                  <a:srgbClr val="0767B2"/>
                </a:solidFill>
                <a:latin typeface="Arial" panose="020B0604020202020204" pitchFamily="34" charset="0"/>
              </a:rPr>
              <a:t>and</a:t>
            </a:r>
            <a:r>
              <a:rPr lang="en-US" sz="900" dirty="0"/>
              <a:t> </a:t>
            </a:r>
            <a:r>
              <a:rPr lang="en-US" sz="900" i="1" dirty="0">
                <a:solidFill>
                  <a:srgbClr val="0767B2"/>
                </a:solidFill>
                <a:latin typeface="Arial" panose="020B0604020202020204" pitchFamily="34" charset="0"/>
              </a:rPr>
              <a:t>focusing on</a:t>
            </a:r>
            <a:r>
              <a:rPr lang="en-US" sz="900" dirty="0"/>
              <a:t> </a:t>
            </a:r>
            <a:r>
              <a:rPr lang="en-US" sz="900" i="1" dirty="0">
                <a:solidFill>
                  <a:srgbClr val="0767B2"/>
                </a:solidFill>
                <a:latin typeface="Arial" panose="020B0604020202020204" pitchFamily="34" charset="0"/>
              </a:rPr>
              <a:t>low prices</a:t>
            </a:r>
            <a:r>
              <a:rPr lang="en-US" sz="900" dirty="0"/>
              <a:t> </a:t>
            </a:r>
            <a:r>
              <a:rPr lang="en-US" sz="900" i="1" dirty="0">
                <a:solidFill>
                  <a:srgbClr val="0767B2"/>
                </a:solidFill>
                <a:latin typeface="Arial" panose="020B0604020202020204" pitchFamily="34" charset="0"/>
              </a:rPr>
              <a:t>would reduce</a:t>
            </a:r>
            <a:r>
              <a:rPr lang="en-US" sz="900" dirty="0"/>
              <a:t> </a:t>
            </a:r>
            <a:r>
              <a:rPr lang="en-US" sz="900" i="1" dirty="0">
                <a:solidFill>
                  <a:srgbClr val="0767B2"/>
                </a:solidFill>
                <a:latin typeface="Arial" panose="020B0604020202020204" pitchFamily="34" charset="0"/>
              </a:rPr>
              <a:t>innovation</a:t>
            </a:r>
            <a:r>
              <a:rPr lang="en-US" sz="900" dirty="0"/>
              <a:t> </a:t>
            </a:r>
            <a:r>
              <a:rPr lang="en-US" sz="900" i="1" dirty="0">
                <a:solidFill>
                  <a:srgbClr val="0767B2"/>
                </a:solidFill>
                <a:latin typeface="Arial" panose="020B0604020202020204" pitchFamily="34" charset="0"/>
              </a:rPr>
              <a:t>and</a:t>
            </a:r>
            <a:r>
              <a:rPr lang="en-US" sz="900" dirty="0"/>
              <a:t> </a:t>
            </a:r>
            <a:r>
              <a:rPr lang="en-US" sz="900" i="1" dirty="0">
                <a:solidFill>
                  <a:srgbClr val="0767B2"/>
                </a:solidFill>
                <a:latin typeface="Arial" panose="020B0604020202020204" pitchFamily="34" charset="0"/>
              </a:rPr>
              <a:t>discourage</a:t>
            </a:r>
            <a:r>
              <a:rPr lang="en-US" sz="900" dirty="0"/>
              <a:t> </a:t>
            </a:r>
            <a:r>
              <a:rPr lang="en-US" sz="900" i="1" dirty="0">
                <a:solidFill>
                  <a:srgbClr val="0767B2"/>
                </a:solidFill>
                <a:latin typeface="Arial" panose="020B0604020202020204" pitchFamily="34" charset="0"/>
              </a:rPr>
              <a:t>the adoption of</a:t>
            </a:r>
            <a:r>
              <a:rPr lang="en-US" sz="900" dirty="0"/>
              <a:t> </a:t>
            </a:r>
            <a:r>
              <a:rPr lang="en-US" sz="900" i="1" dirty="0">
                <a:solidFill>
                  <a:srgbClr val="0767B2"/>
                </a:solidFill>
                <a:latin typeface="Arial" panose="020B0604020202020204" pitchFamily="34" charset="0"/>
              </a:rPr>
              <a:t>new technologies as well. </a:t>
            </a:r>
            <a:endParaRPr lang="en-US" sz="900" i="1" dirty="0">
              <a:solidFill>
                <a:srgbClr val="0767B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283269F-18F5-E14D-B3D9-795F57D27736}"/>
              </a:ext>
            </a:extLst>
          </p:cNvPr>
          <p:cNvSpPr txBox="1"/>
          <p:nvPr/>
        </p:nvSpPr>
        <p:spPr>
          <a:xfrm>
            <a:off x="409073" y="577516"/>
            <a:ext cx="7359322" cy="553998"/>
          </a:xfrm>
          <a:prstGeom prst="rect">
            <a:avLst/>
          </a:prstGeom>
          <a:noFill/>
        </p:spPr>
        <p:txBody>
          <a:bodyPr wrap="none" rtlCol="0">
            <a:spAutoFit/>
          </a:bodyPr>
          <a:lstStyle/>
          <a:p>
            <a:r>
              <a:rPr lang="en-US" sz="3000" b="1" dirty="0">
                <a:solidFill>
                  <a:srgbClr val="F08221"/>
                </a:solidFill>
                <a:latin typeface="Arial" panose="020B0604020202020204" pitchFamily="34" charset="0"/>
              </a:rPr>
              <a:t>Value-Based</a:t>
            </a:r>
            <a:r>
              <a:rPr lang="en-US" dirty="0"/>
              <a:t> </a:t>
            </a:r>
            <a:r>
              <a:rPr lang="en-US" sz="3000" b="1" dirty="0">
                <a:solidFill>
                  <a:srgbClr val="F08221"/>
                </a:solidFill>
                <a:latin typeface="Arial" panose="020B0604020202020204" pitchFamily="34" charset="0"/>
              </a:rPr>
              <a:t>Procurement</a:t>
            </a:r>
            <a:r>
              <a:rPr lang="en-US" dirty="0"/>
              <a:t> </a:t>
            </a:r>
            <a:r>
              <a:rPr lang="en-US" sz="3000" b="1" dirty="0">
                <a:solidFill>
                  <a:srgbClr val="F08221"/>
                </a:solidFill>
                <a:latin typeface="Arial" panose="020B0604020202020204" pitchFamily="34" charset="0"/>
              </a:rPr>
              <a:t>in</a:t>
            </a:r>
            <a:r>
              <a:rPr lang="en-US" dirty="0"/>
              <a:t> </a:t>
            </a:r>
            <a:r>
              <a:rPr lang="en-US" sz="3000" b="1" dirty="0">
                <a:solidFill>
                  <a:srgbClr val="F08221"/>
                </a:solidFill>
                <a:latin typeface="Arial" panose="020B0604020202020204" pitchFamily="34" charset="0"/>
              </a:rPr>
              <a:t>Health</a:t>
            </a:r>
            <a:r>
              <a:rPr lang="tr-TR" sz="3000" b="1" dirty="0">
                <a:solidFill>
                  <a:srgbClr val="F08221"/>
                </a:solidFill>
                <a:latin typeface="Arial" panose="020B0604020202020204" pitchFamily="34" charset="0"/>
              </a:rPr>
              <a:t>c</a:t>
            </a:r>
            <a:r>
              <a:rPr lang="en-US" sz="3000" b="1" dirty="0">
                <a:solidFill>
                  <a:srgbClr val="F08221"/>
                </a:solidFill>
                <a:latin typeface="Arial" panose="020B0604020202020204" pitchFamily="34" charset="0"/>
              </a:rPr>
              <a:t>are</a:t>
            </a:r>
            <a:r>
              <a:rPr lang="en-US" dirty="0"/>
              <a:t> </a:t>
            </a:r>
            <a:endParaRPr lang="en-US" sz="3000" b="1" dirty="0">
              <a:solidFill>
                <a:srgbClr val="F0822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1743785-EF64-524E-BFF7-7D3470999A9D}"/>
              </a:ext>
            </a:extLst>
          </p:cNvPr>
          <p:cNvPicPr>
            <a:picLocks noChangeAspect="1"/>
          </p:cNvPicPr>
          <p:nvPr/>
        </p:nvPicPr>
        <p:blipFill>
          <a:blip r:embed="rId2"/>
          <a:stretch>
            <a:fillRect/>
          </a:stretch>
        </p:blipFill>
        <p:spPr>
          <a:xfrm>
            <a:off x="1392062" y="1430921"/>
            <a:ext cx="1981200" cy="3035300"/>
          </a:xfrm>
          <a:prstGeom prst="rect">
            <a:avLst/>
          </a:prstGeom>
        </p:spPr>
      </p:pic>
      <p:pic>
        <p:nvPicPr>
          <p:cNvPr id="10" name="Picture 9">
            <a:extLst>
              <a:ext uri="{FF2B5EF4-FFF2-40B4-BE49-F238E27FC236}">
                <a16:creationId xmlns:a16="http://schemas.microsoft.com/office/drawing/2014/main" id="{1B43EF9B-8410-9941-B0DB-5D8C902E269D}"/>
              </a:ext>
            </a:extLst>
          </p:cNvPr>
          <p:cNvPicPr>
            <a:picLocks noChangeAspect="1"/>
          </p:cNvPicPr>
          <p:nvPr/>
        </p:nvPicPr>
        <p:blipFill>
          <a:blip r:embed="rId3"/>
          <a:stretch>
            <a:fillRect/>
          </a:stretch>
        </p:blipFill>
        <p:spPr>
          <a:xfrm>
            <a:off x="3127192" y="1415259"/>
            <a:ext cx="2019300" cy="3035300"/>
          </a:xfrm>
          <a:prstGeom prst="rect">
            <a:avLst/>
          </a:prstGeom>
        </p:spPr>
      </p:pic>
      <p:pic>
        <p:nvPicPr>
          <p:cNvPr id="12" name="Picture 11">
            <a:extLst>
              <a:ext uri="{FF2B5EF4-FFF2-40B4-BE49-F238E27FC236}">
                <a16:creationId xmlns:a16="http://schemas.microsoft.com/office/drawing/2014/main" id="{BC93DAE7-F1A8-4A41-ABD4-0FEF5C9E3717}"/>
              </a:ext>
            </a:extLst>
          </p:cNvPr>
          <p:cNvPicPr>
            <a:picLocks noChangeAspect="1"/>
          </p:cNvPicPr>
          <p:nvPr/>
        </p:nvPicPr>
        <p:blipFill>
          <a:blip r:embed="rId4"/>
          <a:stretch>
            <a:fillRect/>
          </a:stretch>
        </p:blipFill>
        <p:spPr>
          <a:xfrm>
            <a:off x="5036293" y="1430921"/>
            <a:ext cx="2006600" cy="3035300"/>
          </a:xfrm>
          <a:prstGeom prst="rect">
            <a:avLst/>
          </a:prstGeom>
        </p:spPr>
      </p:pic>
      <p:pic>
        <p:nvPicPr>
          <p:cNvPr id="14" name="Picture 13">
            <a:extLst>
              <a:ext uri="{FF2B5EF4-FFF2-40B4-BE49-F238E27FC236}">
                <a16:creationId xmlns:a16="http://schemas.microsoft.com/office/drawing/2014/main" id="{7C9AD01A-9D66-A84B-9EE2-69661B61FAE2}"/>
              </a:ext>
            </a:extLst>
          </p:cNvPr>
          <p:cNvPicPr>
            <a:picLocks noChangeAspect="1"/>
          </p:cNvPicPr>
          <p:nvPr/>
        </p:nvPicPr>
        <p:blipFill>
          <a:blip r:embed="rId5"/>
          <a:stretch>
            <a:fillRect/>
          </a:stretch>
        </p:blipFill>
        <p:spPr>
          <a:xfrm>
            <a:off x="6949798" y="1430921"/>
            <a:ext cx="2006600" cy="3035300"/>
          </a:xfrm>
          <a:prstGeom prst="rect">
            <a:avLst/>
          </a:prstGeom>
        </p:spPr>
      </p:pic>
      <p:pic>
        <p:nvPicPr>
          <p:cNvPr id="16" name="Picture 15">
            <a:extLst>
              <a:ext uri="{FF2B5EF4-FFF2-40B4-BE49-F238E27FC236}">
                <a16:creationId xmlns:a16="http://schemas.microsoft.com/office/drawing/2014/main" id="{4BA07FB5-850B-5E45-BC32-2959CC61C70E}"/>
              </a:ext>
            </a:extLst>
          </p:cNvPr>
          <p:cNvPicPr>
            <a:picLocks noChangeAspect="1"/>
          </p:cNvPicPr>
          <p:nvPr/>
        </p:nvPicPr>
        <p:blipFill>
          <a:blip r:embed="rId6"/>
          <a:stretch>
            <a:fillRect/>
          </a:stretch>
        </p:blipFill>
        <p:spPr>
          <a:xfrm>
            <a:off x="8739736" y="1430921"/>
            <a:ext cx="2032000" cy="3035300"/>
          </a:xfrm>
          <a:prstGeom prst="rect">
            <a:avLst/>
          </a:prstGeom>
        </p:spPr>
      </p:pic>
      <p:sp>
        <p:nvSpPr>
          <p:cNvPr id="17" name="TextBox 16">
            <a:extLst>
              <a:ext uri="{FF2B5EF4-FFF2-40B4-BE49-F238E27FC236}">
                <a16:creationId xmlns:a16="http://schemas.microsoft.com/office/drawing/2014/main" id="{5C581692-2DF8-2146-9F53-8938C46696DD}"/>
              </a:ext>
            </a:extLst>
          </p:cNvPr>
          <p:cNvSpPr txBox="1"/>
          <p:nvPr/>
        </p:nvSpPr>
        <p:spPr>
          <a:xfrm>
            <a:off x="1547748" y="1637675"/>
            <a:ext cx="1495859" cy="338554"/>
          </a:xfrm>
          <a:prstGeom prst="rect">
            <a:avLst/>
          </a:prstGeom>
          <a:noFill/>
        </p:spPr>
        <p:txBody>
          <a:bodyPr wrap="none" rtlCol="0">
            <a:spAutoFit/>
          </a:bodyPr>
          <a:lstStyle/>
          <a:p>
            <a:pPr algn="ctr"/>
            <a:r>
              <a:rPr lang="en-US" sz="1600" b="1" dirty="0">
                <a:solidFill>
                  <a:schemeClr val="bg1"/>
                </a:solidFill>
                <a:latin typeface="Arial" panose="020B0604020202020204" pitchFamily="34" charset="0"/>
              </a:rPr>
              <a:t>THE PATIENT</a:t>
            </a:r>
            <a:endParaRPr lang="en-US" sz="1600" b="1"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2527AA2-236F-3C43-AC7A-6C149D4C3F81}"/>
              </a:ext>
            </a:extLst>
          </p:cNvPr>
          <p:cNvSpPr txBox="1"/>
          <p:nvPr/>
        </p:nvSpPr>
        <p:spPr>
          <a:xfrm>
            <a:off x="3598557" y="1613611"/>
            <a:ext cx="1124026" cy="523220"/>
          </a:xfrm>
          <a:prstGeom prst="rect">
            <a:avLst/>
          </a:prstGeom>
          <a:noFill/>
        </p:spPr>
        <p:txBody>
          <a:bodyPr wrap="none" rtlCol="0">
            <a:spAutoFit/>
          </a:bodyPr>
          <a:lstStyle/>
          <a:p>
            <a:pPr algn="ctr"/>
            <a:r>
              <a:rPr lang="en-US" sz="1400" b="1" dirty="0">
                <a:solidFill>
                  <a:schemeClr val="bg1"/>
                </a:solidFill>
                <a:latin typeface="Arial" panose="020B0604020202020204" pitchFamily="34" charset="0"/>
              </a:rPr>
              <a:t>SERVICE</a:t>
            </a:r>
          </a:p>
          <a:p>
            <a:pPr algn="ctr"/>
            <a:r>
              <a:rPr lang="en-US" sz="1400" b="1" dirty="0">
                <a:solidFill>
                  <a:schemeClr val="bg1"/>
                </a:solidFill>
                <a:latin typeface="Arial" panose="020B0604020202020204" pitchFamily="34" charset="0"/>
              </a:rPr>
              <a:t>PROVIDER</a:t>
            </a:r>
            <a:endParaRPr lang="en-US" sz="1400" b="1"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9A80B92-4EB9-DE4F-9A22-EE54ED59448D}"/>
              </a:ext>
            </a:extLst>
          </p:cNvPr>
          <p:cNvSpPr txBox="1"/>
          <p:nvPr/>
        </p:nvSpPr>
        <p:spPr>
          <a:xfrm>
            <a:off x="5377124" y="1659778"/>
            <a:ext cx="1320746" cy="338554"/>
          </a:xfrm>
          <a:prstGeom prst="rect">
            <a:avLst/>
          </a:prstGeom>
          <a:noFill/>
        </p:spPr>
        <p:txBody>
          <a:bodyPr wrap="none" rtlCol="0">
            <a:spAutoFit/>
          </a:bodyPr>
          <a:lstStyle/>
          <a:p>
            <a:pPr algn="ctr"/>
            <a:r>
              <a:rPr lang="en-US" sz="1600" b="1" dirty="0">
                <a:solidFill>
                  <a:schemeClr val="bg1"/>
                </a:solidFill>
                <a:latin typeface="Arial" panose="020B0604020202020204" pitchFamily="34" charset="0"/>
              </a:rPr>
              <a:t>THE PAYER</a:t>
            </a:r>
            <a:endParaRPr lang="en-US" sz="1600" b="1" dirty="0">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D12B95B-F97D-C642-9FDD-EC439CB6F927}"/>
              </a:ext>
            </a:extLst>
          </p:cNvPr>
          <p:cNvSpPr txBox="1"/>
          <p:nvPr/>
        </p:nvSpPr>
        <p:spPr>
          <a:xfrm>
            <a:off x="7101557" y="1659778"/>
            <a:ext cx="1673856" cy="338554"/>
          </a:xfrm>
          <a:prstGeom prst="rect">
            <a:avLst/>
          </a:prstGeom>
          <a:noFill/>
        </p:spPr>
        <p:txBody>
          <a:bodyPr wrap="none" rtlCol="0">
            <a:spAutoFit/>
          </a:bodyPr>
          <a:lstStyle/>
          <a:p>
            <a:pPr algn="ctr"/>
            <a:r>
              <a:rPr lang="en-US" sz="1600" b="1" dirty="0">
                <a:solidFill>
                  <a:schemeClr val="bg1"/>
                </a:solidFill>
                <a:latin typeface="Arial" panose="020B0604020202020204" pitchFamily="34" charset="0"/>
              </a:rPr>
              <a:t>THE SUPPLIER</a:t>
            </a:r>
            <a:endParaRPr lang="en-US" sz="1600" b="1" dirty="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64FC74D-4A07-954E-AD60-A02BB1A33026}"/>
              </a:ext>
            </a:extLst>
          </p:cNvPr>
          <p:cNvSpPr txBox="1"/>
          <p:nvPr/>
        </p:nvSpPr>
        <p:spPr>
          <a:xfrm>
            <a:off x="9249372" y="1659778"/>
            <a:ext cx="1083950" cy="338554"/>
          </a:xfrm>
          <a:prstGeom prst="rect">
            <a:avLst/>
          </a:prstGeom>
          <a:noFill/>
        </p:spPr>
        <p:txBody>
          <a:bodyPr wrap="none" rtlCol="0">
            <a:spAutoFit/>
          </a:bodyPr>
          <a:lstStyle/>
          <a:p>
            <a:pPr algn="ctr"/>
            <a:r>
              <a:rPr lang="en-US" sz="1600" b="1" dirty="0">
                <a:solidFill>
                  <a:schemeClr val="bg1"/>
                </a:solidFill>
                <a:latin typeface="Arial" panose="020B0604020202020204" pitchFamily="34" charset="0"/>
              </a:rPr>
              <a:t>SOCIETY</a:t>
            </a:r>
            <a:endParaRPr lang="en-US" sz="1600" b="1"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59A13FF-7EEF-5E4F-94D4-952A8D24D162}"/>
              </a:ext>
            </a:extLst>
          </p:cNvPr>
          <p:cNvSpPr txBox="1"/>
          <p:nvPr/>
        </p:nvSpPr>
        <p:spPr>
          <a:xfrm>
            <a:off x="1761762" y="2451784"/>
            <a:ext cx="1160894" cy="784830"/>
          </a:xfrm>
          <a:prstGeom prst="rect">
            <a:avLst/>
          </a:prstGeom>
          <a:noFill/>
        </p:spPr>
        <p:txBody>
          <a:bodyPr wrap="none" rtlCol="0">
            <a:spAutoFit/>
          </a:bodyPr>
          <a:lstStyle/>
          <a:p>
            <a:pPr algn="ctr"/>
            <a:r>
              <a:rPr lang="en-US" sz="1500" dirty="0">
                <a:solidFill>
                  <a:schemeClr val="bg1"/>
                </a:solidFill>
                <a:latin typeface="Arial" panose="020B0604020202020204" pitchFamily="34" charset="0"/>
              </a:rPr>
              <a:t>Clinical</a:t>
            </a: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Outcome</a:t>
            </a: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Improvement</a:t>
            </a:r>
            <a:endParaRPr lang="en-US" sz="15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4D11ABC-641D-A545-8D99-7CDEE06F20CF}"/>
              </a:ext>
            </a:extLst>
          </p:cNvPr>
          <p:cNvSpPr txBox="1"/>
          <p:nvPr/>
        </p:nvSpPr>
        <p:spPr>
          <a:xfrm>
            <a:off x="3427035" y="2451784"/>
            <a:ext cx="1372492" cy="1477328"/>
          </a:xfrm>
          <a:prstGeom prst="rect">
            <a:avLst/>
          </a:prstGeom>
          <a:noFill/>
        </p:spPr>
        <p:txBody>
          <a:bodyPr wrap="none" rtlCol="0">
            <a:spAutoFit/>
          </a:bodyPr>
          <a:lstStyle/>
          <a:p>
            <a:pPr algn="ctr"/>
            <a:r>
              <a:rPr lang="en-US" sz="1500" dirty="0">
                <a:solidFill>
                  <a:schemeClr val="bg1"/>
                </a:solidFill>
                <a:latin typeface="Arial" panose="020B0604020202020204" pitchFamily="34" charset="0"/>
              </a:rPr>
              <a:t>High Patient</a:t>
            </a:r>
          </a:p>
          <a:p>
            <a:pPr algn="ctr"/>
            <a:r>
              <a:rPr lang="en-US" sz="1500" dirty="0">
                <a:solidFill>
                  <a:schemeClr val="bg1"/>
                </a:solidFill>
                <a:latin typeface="Arial" panose="020B0604020202020204" pitchFamily="34" charset="0"/>
              </a:rPr>
              <a:t>Satisfaction</a:t>
            </a:r>
            <a:endParaRPr lang="en-US" sz="1500" dirty="0">
              <a:solidFill>
                <a:schemeClr val="bg1"/>
              </a:solidFill>
              <a:latin typeface="Arial" panose="020B0604020202020204" pitchFamily="34" charset="0"/>
              <a:cs typeface="Arial" panose="020B0604020202020204" pitchFamily="34" charset="0"/>
            </a:endParaRPr>
          </a:p>
          <a:p>
            <a:pPr algn="ct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Patient</a:t>
            </a:r>
          </a:p>
          <a:p>
            <a:pPr algn="ctr"/>
            <a:r>
              <a:rPr lang="en-US" sz="1500" dirty="0">
                <a:solidFill>
                  <a:schemeClr val="bg1"/>
                </a:solidFill>
                <a:latin typeface="Arial" panose="020B0604020202020204" pitchFamily="34" charset="0"/>
              </a:rPr>
              <a:t>Care</a:t>
            </a: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Efficiency</a:t>
            </a:r>
            <a:endParaRPr lang="en-US" sz="1500"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3137BA9-5721-A949-9C21-CC0BCC8C074F}"/>
              </a:ext>
            </a:extLst>
          </p:cNvPr>
          <p:cNvSpPr txBox="1"/>
          <p:nvPr/>
        </p:nvSpPr>
        <p:spPr>
          <a:xfrm>
            <a:off x="5567709" y="2451784"/>
            <a:ext cx="989373" cy="1477328"/>
          </a:xfrm>
          <a:prstGeom prst="rect">
            <a:avLst/>
          </a:prstGeom>
          <a:noFill/>
        </p:spPr>
        <p:txBody>
          <a:bodyPr wrap="none" rtlCol="0">
            <a:spAutoFit/>
          </a:bodyPr>
          <a:lstStyle/>
          <a:p>
            <a:pPr algn="ctr"/>
            <a:r>
              <a:rPr lang="en-US" sz="1500" dirty="0">
                <a:solidFill>
                  <a:schemeClr val="bg1"/>
                </a:solidFill>
                <a:latin typeface="Arial" panose="020B0604020202020204" pitchFamily="34" charset="0"/>
              </a:rPr>
              <a:t>Cost</a:t>
            </a: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Control</a:t>
            </a:r>
            <a:endParaRPr lang="en-US" sz="1500" dirty="0">
              <a:solidFill>
                <a:schemeClr val="bg1"/>
              </a:solidFill>
              <a:latin typeface="Arial" panose="020B0604020202020204" pitchFamily="34" charset="0"/>
              <a:cs typeface="Arial" panose="020B0604020202020204" pitchFamily="34" charset="0"/>
            </a:endParaRPr>
          </a:p>
          <a:p>
            <a:pPr algn="ct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Financial</a:t>
            </a: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Risk</a:t>
            </a: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Decrement</a:t>
            </a:r>
            <a:endParaRPr lang="en-US" sz="150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7FA1D5E-2380-F246-9EBF-63005730BB15}"/>
              </a:ext>
            </a:extLst>
          </p:cNvPr>
          <p:cNvSpPr txBox="1"/>
          <p:nvPr/>
        </p:nvSpPr>
        <p:spPr>
          <a:xfrm>
            <a:off x="7242656" y="2572101"/>
            <a:ext cx="1393331" cy="553998"/>
          </a:xfrm>
          <a:prstGeom prst="rect">
            <a:avLst/>
          </a:prstGeom>
          <a:noFill/>
        </p:spPr>
        <p:txBody>
          <a:bodyPr wrap="none" rtlCol="0">
            <a:spAutoFit/>
          </a:bodyPr>
          <a:lstStyle/>
          <a:p>
            <a:pPr algn="ctr"/>
            <a:r>
              <a:rPr lang="en-US" sz="1500" dirty="0">
                <a:solidFill>
                  <a:schemeClr val="bg1"/>
                </a:solidFill>
                <a:latin typeface="Arial" panose="020B0604020202020204" pitchFamily="34" charset="0"/>
              </a:rPr>
              <a:t>Price</a:t>
            </a:r>
            <a:r>
              <a:rPr lang="en-US"/>
              <a:t> </a:t>
            </a:r>
            <a:r>
              <a:rPr lang="en-US" sz="1500" dirty="0">
                <a:solidFill>
                  <a:schemeClr val="bg1"/>
                </a:solidFill>
                <a:latin typeface="Arial" panose="020B0604020202020204" pitchFamily="34" charset="0"/>
              </a:rPr>
              <a:t>and</a:t>
            </a:r>
            <a:r>
              <a:rPr lang="en-US"/>
              <a:t> </a:t>
            </a:r>
            <a:r>
              <a:rPr lang="en-US" sz="1500" dirty="0">
                <a:solidFill>
                  <a:schemeClr val="bg1"/>
                </a:solidFill>
                <a:latin typeface="Arial" panose="020B0604020202020204" pitchFamily="34" charset="0"/>
              </a:rPr>
              <a:t>Quality</a:t>
            </a: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Compliance</a:t>
            </a:r>
            <a:endParaRPr lang="en-US" sz="1500" dirty="0">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1F4F150-9316-4D47-98BB-7569124CDB9B}"/>
              </a:ext>
            </a:extLst>
          </p:cNvPr>
          <p:cNvSpPr txBox="1"/>
          <p:nvPr/>
        </p:nvSpPr>
        <p:spPr>
          <a:xfrm>
            <a:off x="9177253" y="2367560"/>
            <a:ext cx="1181735" cy="1708160"/>
          </a:xfrm>
          <a:prstGeom prst="rect">
            <a:avLst/>
          </a:prstGeom>
          <a:noFill/>
        </p:spPr>
        <p:txBody>
          <a:bodyPr wrap="none" rtlCol="0">
            <a:spAutoFit/>
          </a:bodyPr>
          <a:lstStyle/>
          <a:p>
            <a:pPr algn="ctr"/>
            <a:r>
              <a:rPr lang="en-US" sz="1500" dirty="0">
                <a:solidFill>
                  <a:schemeClr val="bg1"/>
                </a:solidFill>
                <a:latin typeface="Arial" panose="020B0604020202020204" pitchFamily="34" charset="0"/>
              </a:rPr>
              <a:t>Health</a:t>
            </a: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Expense</a:t>
            </a: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Decrement</a:t>
            </a:r>
            <a:endParaRPr lang="en-US" sz="1500" dirty="0">
              <a:solidFill>
                <a:schemeClr val="bg1"/>
              </a:solidFill>
              <a:latin typeface="Arial" panose="020B0604020202020204" pitchFamily="34" charset="0"/>
              <a:cs typeface="Arial" panose="020B0604020202020204" pitchFamily="34" charset="0"/>
            </a:endParaRPr>
          </a:p>
          <a:p>
            <a:pPr algn="ct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Societal</a:t>
            </a: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Health</a:t>
            </a: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rPr>
              <a:t>Improvement</a:t>
            </a:r>
            <a:endParaRPr lang="en-US" sz="1500"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F69AC90-1F9D-7C47-8CA4-094CA02138CE}"/>
              </a:ext>
            </a:extLst>
          </p:cNvPr>
          <p:cNvSpPr txBox="1"/>
          <p:nvPr/>
        </p:nvSpPr>
        <p:spPr>
          <a:xfrm>
            <a:off x="409073" y="4705780"/>
            <a:ext cx="5772237" cy="1077218"/>
          </a:xfrm>
          <a:prstGeom prst="rect">
            <a:avLst/>
          </a:prstGeom>
          <a:noFill/>
        </p:spPr>
        <p:txBody>
          <a:bodyPr wrap="square" rtlCol="0">
            <a:spAutoFit/>
          </a:bodyPr>
          <a:lstStyle/>
          <a:p>
            <a:pPr marL="285750" indent="-285750">
              <a:buBlip>
                <a:blip r:embed="rId7"/>
              </a:buBlip>
            </a:pPr>
            <a:r>
              <a:rPr lang="en-US" sz="1600" dirty="0">
                <a:solidFill>
                  <a:srgbClr val="0767B2"/>
                </a:solidFill>
                <a:latin typeface="Arial" panose="020B0604020202020204" pitchFamily="34" charset="0"/>
              </a:rPr>
              <a:t>Value-based procurement, as part of a </a:t>
            </a:r>
            <a:r>
              <a:rPr lang="en-US" sz="1600" b="1" dirty="0">
                <a:solidFill>
                  <a:srgbClr val="F08221"/>
                </a:solidFill>
                <a:latin typeface="Arial" panose="020B0604020202020204" pitchFamily="34" charset="0"/>
              </a:rPr>
              <a:t>value-based healthcare</a:t>
            </a:r>
            <a:r>
              <a:rPr lang="en-US" sz="1600" dirty="0">
                <a:solidFill>
                  <a:srgbClr val="0767B2"/>
                </a:solidFill>
                <a:latin typeface="Arial" panose="020B0604020202020204" pitchFamily="34" charset="0"/>
              </a:rPr>
              <a:t>, aims to evaluate the economically most advantageous bid in proportion to the best price-quality ratio, thereby reducing the long-term costs.</a:t>
            </a:r>
            <a:endParaRPr lang="en-US" sz="1600" dirty="0">
              <a:solidFill>
                <a:srgbClr val="0767B2"/>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13384A8-754A-CF41-A792-C886CED0987D}"/>
              </a:ext>
            </a:extLst>
          </p:cNvPr>
          <p:cNvSpPr txBox="1"/>
          <p:nvPr/>
        </p:nvSpPr>
        <p:spPr>
          <a:xfrm>
            <a:off x="6181310" y="4720976"/>
            <a:ext cx="5772237" cy="830997"/>
          </a:xfrm>
          <a:prstGeom prst="rect">
            <a:avLst/>
          </a:prstGeom>
          <a:noFill/>
        </p:spPr>
        <p:txBody>
          <a:bodyPr wrap="square" rtlCol="0">
            <a:spAutoFit/>
          </a:bodyPr>
          <a:lstStyle/>
          <a:p>
            <a:pPr marL="285750" indent="-285750">
              <a:buBlip>
                <a:blip r:embed="rId7"/>
              </a:buBlip>
            </a:pPr>
            <a:r>
              <a:rPr lang="en-US" sz="1600" dirty="0">
                <a:solidFill>
                  <a:srgbClr val="0767B2"/>
                </a:solidFill>
                <a:latin typeface="Arial" panose="020B0604020202020204" pitchFamily="34" charset="0"/>
              </a:rPr>
              <a:t>Value-based</a:t>
            </a:r>
            <a:r>
              <a:rPr lang="en-US" dirty="0"/>
              <a:t> </a:t>
            </a:r>
            <a:r>
              <a:rPr lang="en-US" sz="1600" dirty="0">
                <a:solidFill>
                  <a:srgbClr val="0767B2"/>
                </a:solidFill>
                <a:latin typeface="Arial" panose="020B0604020202020204" pitchFamily="34" charset="0"/>
              </a:rPr>
              <a:t>procurement</a:t>
            </a:r>
            <a:r>
              <a:rPr lang="en-US" dirty="0"/>
              <a:t> </a:t>
            </a:r>
            <a:r>
              <a:rPr lang="en-US" sz="1600" dirty="0">
                <a:solidFill>
                  <a:srgbClr val="0767B2"/>
                </a:solidFill>
                <a:latin typeface="Arial" panose="020B0604020202020204" pitchFamily="34" charset="0"/>
              </a:rPr>
              <a:t>focuses</a:t>
            </a:r>
            <a:r>
              <a:rPr lang="en-US" dirty="0"/>
              <a:t> </a:t>
            </a:r>
            <a:r>
              <a:rPr lang="en-US" sz="1600" dirty="0">
                <a:solidFill>
                  <a:srgbClr val="0767B2"/>
                </a:solidFill>
                <a:latin typeface="Arial" panose="020B0604020202020204" pitchFamily="34" charset="0"/>
              </a:rPr>
              <a:t>not only</a:t>
            </a:r>
            <a:r>
              <a:rPr lang="en-US" dirty="0"/>
              <a:t> </a:t>
            </a:r>
            <a:r>
              <a:rPr lang="en-US" sz="1600" dirty="0">
                <a:solidFill>
                  <a:srgbClr val="0767B2"/>
                </a:solidFill>
                <a:latin typeface="Arial" panose="020B0604020202020204" pitchFamily="34" charset="0"/>
              </a:rPr>
              <a:t>on the</a:t>
            </a:r>
            <a:r>
              <a:rPr lang="en-US" dirty="0"/>
              <a:t> </a:t>
            </a:r>
            <a:r>
              <a:rPr lang="en-US" sz="1600" dirty="0">
                <a:solidFill>
                  <a:srgbClr val="0767B2"/>
                </a:solidFill>
                <a:latin typeface="Arial" panose="020B0604020202020204" pitchFamily="34" charset="0"/>
              </a:rPr>
              <a:t>price</a:t>
            </a:r>
            <a:r>
              <a:rPr lang="en-US" dirty="0"/>
              <a:t> </a:t>
            </a:r>
            <a:r>
              <a:rPr lang="en-US" sz="1600" dirty="0">
                <a:solidFill>
                  <a:srgbClr val="0767B2"/>
                </a:solidFill>
                <a:latin typeface="Arial" panose="020B0604020202020204" pitchFamily="34" charset="0"/>
              </a:rPr>
              <a:t>of a</a:t>
            </a:r>
            <a:r>
              <a:rPr lang="en-US" dirty="0"/>
              <a:t> </a:t>
            </a:r>
            <a:r>
              <a:rPr lang="en-US" sz="1600" dirty="0">
                <a:solidFill>
                  <a:srgbClr val="0767B2"/>
                </a:solidFill>
                <a:latin typeface="Arial" panose="020B0604020202020204" pitchFamily="34" charset="0"/>
              </a:rPr>
              <a:t>product</a:t>
            </a:r>
            <a:r>
              <a:rPr lang="en-US" dirty="0"/>
              <a:t> </a:t>
            </a:r>
            <a:r>
              <a:rPr lang="en-US" sz="1600" dirty="0">
                <a:solidFill>
                  <a:srgbClr val="0767B2"/>
                </a:solidFill>
                <a:latin typeface="Arial" panose="020B0604020202020204" pitchFamily="34" charset="0"/>
              </a:rPr>
              <a:t>or</a:t>
            </a:r>
            <a:r>
              <a:rPr lang="en-US" dirty="0"/>
              <a:t> </a:t>
            </a:r>
            <a:r>
              <a:rPr lang="en-US" sz="1600" dirty="0">
                <a:solidFill>
                  <a:srgbClr val="0767B2"/>
                </a:solidFill>
                <a:latin typeface="Arial" panose="020B0604020202020204" pitchFamily="34" charset="0"/>
              </a:rPr>
              <a:t>service</a:t>
            </a:r>
            <a:r>
              <a:rPr lang="en-US" dirty="0"/>
              <a:t> </a:t>
            </a:r>
            <a:r>
              <a:rPr lang="en-US" sz="1600" dirty="0">
                <a:solidFill>
                  <a:srgbClr val="0767B2"/>
                </a:solidFill>
                <a:latin typeface="Arial" panose="020B0604020202020204" pitchFamily="34" charset="0"/>
              </a:rPr>
              <a:t>but also</a:t>
            </a:r>
            <a:r>
              <a:rPr lang="en-US" dirty="0"/>
              <a:t> </a:t>
            </a:r>
            <a:r>
              <a:rPr lang="en-US" sz="1600" dirty="0">
                <a:solidFill>
                  <a:srgbClr val="0767B2"/>
                </a:solidFill>
                <a:latin typeface="Arial" panose="020B0604020202020204" pitchFamily="34" charset="0"/>
              </a:rPr>
              <a:t>the</a:t>
            </a:r>
            <a:r>
              <a:rPr lang="en-US" dirty="0"/>
              <a:t> </a:t>
            </a:r>
            <a:r>
              <a:rPr lang="en-US" sz="1600" dirty="0">
                <a:solidFill>
                  <a:srgbClr val="0767B2"/>
                </a:solidFill>
                <a:latin typeface="Arial" panose="020B0604020202020204" pitchFamily="34" charset="0"/>
              </a:rPr>
              <a:t>total value</a:t>
            </a:r>
            <a:r>
              <a:rPr lang="en-US" dirty="0"/>
              <a:t> </a:t>
            </a:r>
            <a:r>
              <a:rPr lang="en-US" sz="1600" dirty="0">
                <a:solidFill>
                  <a:srgbClr val="0767B2"/>
                </a:solidFill>
                <a:latin typeface="Arial" panose="020B0604020202020204" pitchFamily="34" charset="0"/>
              </a:rPr>
              <a:t>it can</a:t>
            </a:r>
            <a:r>
              <a:rPr lang="en-US" dirty="0"/>
              <a:t> </a:t>
            </a:r>
            <a:r>
              <a:rPr lang="en-US" sz="1600" dirty="0">
                <a:solidFill>
                  <a:srgbClr val="0767B2"/>
                </a:solidFill>
                <a:latin typeface="Arial" panose="020B0604020202020204" pitchFamily="34" charset="0"/>
              </a:rPr>
              <a:t>generate.</a:t>
            </a:r>
            <a:endParaRPr lang="en-US" sz="1600" dirty="0">
              <a:solidFill>
                <a:srgbClr val="0767B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34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FC86C2A-15DD-4B3C-90EA-C14BD0D058C5}"/>
              </a:ext>
            </a:extLst>
          </p:cNvPr>
          <p:cNvSpPr/>
          <p:nvPr/>
        </p:nvSpPr>
        <p:spPr>
          <a:xfrm>
            <a:off x="6096000" y="2186061"/>
            <a:ext cx="5640449" cy="343313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285750" indent="-285750" algn="ctr">
              <a:spcBef>
                <a:spcPts val="600"/>
              </a:spcBef>
              <a:spcAft>
                <a:spcPts val="600"/>
              </a:spcAft>
              <a:buBlip>
                <a:blip r:embed="rId2"/>
              </a:buBlip>
            </a:pPr>
            <a:r>
              <a:rPr lang="en-US" dirty="0">
                <a:solidFill>
                  <a:schemeClr val="bg1"/>
                </a:solidFill>
                <a:latin typeface="Arial" panose="020B0604020202020204" pitchFamily="34" charset="0"/>
              </a:rPr>
              <a:t>Overall</a:t>
            </a:r>
            <a:r>
              <a:rPr lang="en-US"/>
              <a:t> </a:t>
            </a:r>
            <a:r>
              <a:rPr lang="en-US" dirty="0">
                <a:solidFill>
                  <a:schemeClr val="bg1"/>
                </a:solidFill>
                <a:latin typeface="Arial" panose="020B0604020202020204" pitchFamily="34" charset="0"/>
              </a:rPr>
              <a:t>cost</a:t>
            </a:r>
            <a:r>
              <a:rPr lang="en-US"/>
              <a:t> </a:t>
            </a:r>
            <a:r>
              <a:rPr lang="en-US" dirty="0">
                <a:solidFill>
                  <a:schemeClr val="bg1"/>
                </a:solidFill>
                <a:latin typeface="Arial" panose="020B0604020202020204" pitchFamily="34" charset="0"/>
              </a:rPr>
              <a:t>reduction</a:t>
            </a:r>
            <a:r>
              <a:rPr lang="en-US"/>
              <a:t> </a:t>
            </a:r>
            <a:r>
              <a:rPr lang="en-US" dirty="0">
                <a:solidFill>
                  <a:schemeClr val="bg1"/>
                </a:solidFill>
                <a:latin typeface="Arial" panose="020B0604020202020204" pitchFamily="34" charset="0"/>
              </a:rPr>
              <a:t>opportunities</a:t>
            </a:r>
            <a:r>
              <a:rPr lang="en-US"/>
              <a:t> </a:t>
            </a:r>
            <a:r>
              <a:rPr lang="en-US" dirty="0">
                <a:solidFill>
                  <a:schemeClr val="bg1"/>
                </a:solidFill>
                <a:latin typeface="Arial" panose="020B0604020202020204" pitchFamily="34" charset="0"/>
              </a:rPr>
              <a:t>and</a:t>
            </a:r>
            <a:r>
              <a:rPr lang="en-US"/>
              <a:t> </a:t>
            </a:r>
            <a:r>
              <a:rPr lang="en-US" dirty="0">
                <a:solidFill>
                  <a:schemeClr val="bg1"/>
                </a:solidFill>
                <a:latin typeface="Arial" panose="020B0604020202020204" pitchFamily="34" charset="0"/>
              </a:rPr>
              <a:t>the most</a:t>
            </a:r>
            <a:r>
              <a:rPr lang="en-US"/>
              <a:t> </a:t>
            </a:r>
            <a:r>
              <a:rPr lang="en-US" dirty="0">
                <a:solidFill>
                  <a:schemeClr val="bg1"/>
                </a:solidFill>
                <a:latin typeface="Arial" panose="020B0604020202020204" pitchFamily="34" charset="0"/>
              </a:rPr>
              <a:t>economical</a:t>
            </a:r>
            <a:r>
              <a:rPr lang="en-US"/>
              <a:t> </a:t>
            </a:r>
            <a:r>
              <a:rPr lang="en-US" dirty="0">
                <a:solidFill>
                  <a:schemeClr val="bg1"/>
                </a:solidFill>
                <a:latin typeface="Arial" panose="020B0604020202020204" pitchFamily="34" charset="0"/>
              </a:rPr>
              <a:t>outcomes</a:t>
            </a:r>
            <a:r>
              <a:rPr lang="en-US"/>
              <a:t> </a:t>
            </a:r>
            <a:r>
              <a:rPr lang="en-US" dirty="0">
                <a:solidFill>
                  <a:schemeClr val="bg1"/>
                </a:solidFill>
                <a:latin typeface="Arial" panose="020B0604020202020204" pitchFamily="34" charset="0"/>
              </a:rPr>
              <a:t>for</a:t>
            </a:r>
            <a:r>
              <a:rPr lang="en-US"/>
              <a:t> </a:t>
            </a:r>
            <a:r>
              <a:rPr lang="en-US" dirty="0">
                <a:solidFill>
                  <a:schemeClr val="bg1"/>
                </a:solidFill>
                <a:latin typeface="Arial" panose="020B0604020202020204" pitchFamily="34" charset="0"/>
              </a:rPr>
              <a:t>all</a:t>
            </a:r>
            <a:r>
              <a:rPr lang="en-US"/>
              <a:t> </a:t>
            </a:r>
            <a:r>
              <a:rPr lang="en-US" dirty="0">
                <a:solidFill>
                  <a:schemeClr val="bg1"/>
                </a:solidFill>
                <a:latin typeface="Arial" panose="020B0604020202020204" pitchFamily="34" charset="0"/>
              </a:rPr>
              <a:t>stakeholders...</a:t>
            </a:r>
          </a:p>
          <a:p>
            <a:pPr marL="285750" indent="-285750" algn="ctr">
              <a:spcBef>
                <a:spcPts val="600"/>
              </a:spcBef>
              <a:spcAft>
                <a:spcPts val="600"/>
              </a:spcAft>
              <a:buBlip>
                <a:blip r:embed="rId2"/>
              </a:buBlip>
            </a:pPr>
            <a:r>
              <a:rPr lang="en-US" dirty="0">
                <a:solidFill>
                  <a:schemeClr val="bg1"/>
                </a:solidFill>
                <a:latin typeface="Arial" panose="020B0604020202020204" pitchFamily="34" charset="0"/>
              </a:rPr>
              <a:t>Focusing on</a:t>
            </a:r>
            <a:r>
              <a:rPr lang="en-US"/>
              <a:t> </a:t>
            </a:r>
            <a:r>
              <a:rPr lang="en-US" dirty="0">
                <a:solidFill>
                  <a:schemeClr val="bg1"/>
                </a:solidFill>
                <a:latin typeface="Arial" panose="020B0604020202020204" pitchFamily="34" charset="0"/>
              </a:rPr>
              <a:t>values</a:t>
            </a:r>
            <a:r>
              <a:rPr lang="en-US"/>
              <a:t> </a:t>
            </a:r>
            <a:r>
              <a:rPr lang="en-US" dirty="0">
                <a:solidFill>
                  <a:schemeClr val="bg1"/>
                </a:solidFill>
                <a:latin typeface="Arial" panose="020B0604020202020204" pitchFamily="34" charset="0"/>
              </a:rPr>
              <a:t>and</a:t>
            </a:r>
            <a:r>
              <a:rPr lang="en-US"/>
              <a:t> </a:t>
            </a:r>
            <a:r>
              <a:rPr lang="en-US" dirty="0">
                <a:solidFill>
                  <a:schemeClr val="bg1"/>
                </a:solidFill>
                <a:latin typeface="Arial" panose="020B0604020202020204" pitchFamily="34" charset="0"/>
              </a:rPr>
              <a:t>outcomes</a:t>
            </a:r>
            <a:r>
              <a:rPr lang="en-US"/>
              <a:t> </a:t>
            </a:r>
            <a:r>
              <a:rPr lang="en-US" dirty="0">
                <a:solidFill>
                  <a:schemeClr val="bg1"/>
                </a:solidFill>
                <a:latin typeface="Arial" panose="020B0604020202020204" pitchFamily="34" charset="0"/>
              </a:rPr>
              <a:t>that</a:t>
            </a:r>
            <a:r>
              <a:rPr lang="en-US"/>
              <a:t> </a:t>
            </a:r>
            <a:r>
              <a:rPr lang="en-US" dirty="0">
                <a:solidFill>
                  <a:schemeClr val="bg1"/>
                </a:solidFill>
                <a:latin typeface="Arial" panose="020B0604020202020204" pitchFamily="34" charset="0"/>
              </a:rPr>
              <a:t>matter to</a:t>
            </a:r>
            <a:r>
              <a:rPr lang="en-US"/>
              <a:t> </a:t>
            </a:r>
            <a:r>
              <a:rPr lang="en-US" dirty="0">
                <a:solidFill>
                  <a:schemeClr val="bg1"/>
                </a:solidFill>
                <a:latin typeface="Arial" panose="020B0604020202020204" pitchFamily="34" charset="0"/>
              </a:rPr>
              <a:t>patients,</a:t>
            </a:r>
            <a:r>
              <a:rPr lang="en-US"/>
              <a:t> </a:t>
            </a:r>
            <a:r>
              <a:rPr lang="en-US" dirty="0">
                <a:solidFill>
                  <a:schemeClr val="bg1"/>
                </a:solidFill>
                <a:latin typeface="Arial" panose="020B0604020202020204" pitchFamily="34" charset="0"/>
              </a:rPr>
              <a:t>the system</a:t>
            </a:r>
            <a:r>
              <a:rPr lang="en-US"/>
              <a:t> </a:t>
            </a:r>
            <a:r>
              <a:rPr lang="en-US" dirty="0">
                <a:solidFill>
                  <a:schemeClr val="bg1"/>
                </a:solidFill>
                <a:latin typeface="Arial" panose="020B0604020202020204" pitchFamily="34" charset="0"/>
              </a:rPr>
              <a:t>and</a:t>
            </a:r>
            <a:r>
              <a:rPr lang="en-US"/>
              <a:t> </a:t>
            </a:r>
            <a:r>
              <a:rPr lang="en-US" dirty="0">
                <a:solidFill>
                  <a:schemeClr val="bg1"/>
                </a:solidFill>
                <a:latin typeface="Arial" panose="020B0604020202020204" pitchFamily="34" charset="0"/>
              </a:rPr>
              <a:t>society...</a:t>
            </a:r>
          </a:p>
          <a:p>
            <a:pPr marL="285750" indent="-285750" algn="ctr">
              <a:spcBef>
                <a:spcPts val="600"/>
              </a:spcBef>
              <a:spcAft>
                <a:spcPts val="600"/>
              </a:spcAft>
              <a:buBlip>
                <a:blip r:embed="rId2"/>
              </a:buBlip>
            </a:pPr>
            <a:r>
              <a:rPr lang="en-US" dirty="0">
                <a:solidFill>
                  <a:schemeClr val="bg1"/>
                </a:solidFill>
                <a:latin typeface="Arial" panose="020B0604020202020204" pitchFamily="34" charset="0"/>
              </a:rPr>
              <a:t>Optimization, professionalization,</a:t>
            </a:r>
            <a:r>
              <a:rPr lang="en-US"/>
              <a:t> </a:t>
            </a:r>
            <a:r>
              <a:rPr lang="en-US" dirty="0">
                <a:solidFill>
                  <a:schemeClr val="bg1"/>
                </a:solidFill>
                <a:latin typeface="Arial" panose="020B0604020202020204" pitchFamily="34" charset="0"/>
              </a:rPr>
              <a:t>harmonization in purchasing methodologies, standardization, flexibility</a:t>
            </a:r>
            <a:r>
              <a:rPr lang="en-US"/>
              <a:t> </a:t>
            </a:r>
            <a:r>
              <a:rPr lang="en-US" dirty="0">
                <a:solidFill>
                  <a:schemeClr val="bg1"/>
                </a:solidFill>
                <a:latin typeface="Arial" panose="020B0604020202020204" pitchFamily="34" charset="0"/>
              </a:rPr>
              <a:t>at the local level, comparison, </a:t>
            </a:r>
            <a:r>
              <a:rPr lang="en-US"/>
              <a:t>cooperation</a:t>
            </a:r>
            <a:endParaRPr lang="en-US" dirty="0">
              <a:solidFill>
                <a:schemeClr val="bg1"/>
              </a:solidFill>
              <a:latin typeface="Arial" panose="020B0604020202020204" pitchFamily="34" charset="0"/>
              <a:cs typeface="Arial" panose="020B0604020202020204" pitchFamily="34" charset="0"/>
            </a:endParaRPr>
          </a:p>
          <a:p>
            <a:pPr marL="285750" indent="-285750" algn="ctr">
              <a:spcBef>
                <a:spcPts val="600"/>
              </a:spcBef>
              <a:spcAft>
                <a:spcPts val="600"/>
              </a:spcAft>
              <a:buBlip>
                <a:blip r:embed="rId2"/>
              </a:buBlip>
            </a:pPr>
            <a:r>
              <a:rPr lang="en-US" dirty="0">
                <a:solidFill>
                  <a:schemeClr val="bg1"/>
                </a:solidFill>
                <a:latin typeface="Arial" panose="020B0604020202020204" pitchFamily="34" charset="0"/>
              </a:rPr>
              <a:t>Widespread</a:t>
            </a:r>
            <a:r>
              <a:rPr lang="en-US"/>
              <a:t> </a:t>
            </a:r>
            <a:r>
              <a:rPr lang="en-US" dirty="0">
                <a:solidFill>
                  <a:schemeClr val="bg1"/>
                </a:solidFill>
                <a:latin typeface="Arial" panose="020B0604020202020204" pitchFamily="34" charset="0"/>
              </a:rPr>
              <a:t>use of</a:t>
            </a:r>
            <a:r>
              <a:rPr lang="en-US"/>
              <a:t> </a:t>
            </a:r>
            <a:r>
              <a:rPr lang="en-US" dirty="0">
                <a:solidFill>
                  <a:schemeClr val="bg1"/>
                </a:solidFill>
                <a:latin typeface="Arial" panose="020B0604020202020204" pitchFamily="34" charset="0"/>
              </a:rPr>
              <a:t>good practices</a:t>
            </a:r>
            <a:endParaRPr lang="en-US"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6769B13-9F9E-4AEF-BB22-101BCA8E9143}"/>
              </a:ext>
            </a:extLst>
          </p:cNvPr>
          <p:cNvSpPr/>
          <p:nvPr/>
        </p:nvSpPr>
        <p:spPr>
          <a:xfrm>
            <a:off x="214763" y="2219569"/>
            <a:ext cx="4883017" cy="339962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bg1"/>
                </a:solidFill>
                <a:latin typeface="Arial" panose="020B0604020202020204" pitchFamily="34" charset="0"/>
              </a:rPr>
              <a:t>“Price</a:t>
            </a:r>
            <a:r>
              <a:rPr lang="en-US"/>
              <a:t> </a:t>
            </a:r>
            <a:r>
              <a:rPr lang="en-US" b="1" dirty="0">
                <a:solidFill>
                  <a:schemeClr val="bg1"/>
                </a:solidFill>
                <a:latin typeface="Arial" panose="020B0604020202020204" pitchFamily="34" charset="0"/>
              </a:rPr>
              <a:t>Only”</a:t>
            </a:r>
          </a:p>
          <a:p>
            <a:pPr algn="ctr"/>
            <a:r>
              <a:rPr lang="en-US" dirty="0">
                <a:solidFill>
                  <a:schemeClr val="bg1"/>
                </a:solidFill>
                <a:latin typeface="Arial" panose="020B0604020202020204" pitchFamily="34" charset="0"/>
              </a:rPr>
              <a:t>Currently</a:t>
            </a:r>
            <a:r>
              <a:rPr lang="en-US"/>
              <a:t> </a:t>
            </a:r>
            <a:r>
              <a:rPr lang="en-US" dirty="0">
                <a:solidFill>
                  <a:schemeClr val="bg1"/>
                </a:solidFill>
                <a:latin typeface="Arial" panose="020B0604020202020204" pitchFamily="34" charset="0"/>
              </a:rPr>
              <a:t>the</a:t>
            </a:r>
            <a:r>
              <a:rPr lang="en-US"/>
              <a:t> </a:t>
            </a:r>
            <a:r>
              <a:rPr lang="en-US" dirty="0">
                <a:solidFill>
                  <a:schemeClr val="bg1"/>
                </a:solidFill>
                <a:latin typeface="Arial" panose="020B0604020202020204" pitchFamily="34" charset="0"/>
              </a:rPr>
              <a:t>most</a:t>
            </a:r>
            <a:r>
              <a:rPr lang="en-US"/>
              <a:t> </a:t>
            </a:r>
            <a:r>
              <a:rPr lang="en-US" dirty="0">
                <a:solidFill>
                  <a:schemeClr val="bg1"/>
                </a:solidFill>
                <a:latin typeface="Arial" panose="020B0604020202020204" pitchFamily="34" charset="0"/>
              </a:rPr>
              <a:t>used</a:t>
            </a:r>
            <a:r>
              <a:rPr lang="en-US"/>
              <a:t> </a:t>
            </a:r>
            <a:r>
              <a:rPr lang="en-US" dirty="0">
                <a:solidFill>
                  <a:schemeClr val="bg1"/>
                </a:solidFill>
                <a:latin typeface="Arial" panose="020B0604020202020204" pitchFamily="34" charset="0"/>
              </a:rPr>
              <a:t>criterion (!)</a:t>
            </a:r>
          </a:p>
          <a:p>
            <a:pPr algn="ctr"/>
            <a:endParaRPr lang="en-US"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rPr>
              <a:t>“Non-Price</a:t>
            </a:r>
            <a:r>
              <a:rPr lang="en-US"/>
              <a:t> </a:t>
            </a:r>
            <a:r>
              <a:rPr lang="en-US" b="1" dirty="0">
                <a:solidFill>
                  <a:schemeClr val="bg1"/>
                </a:solidFill>
                <a:latin typeface="Arial" panose="020B0604020202020204" pitchFamily="34" charset="0"/>
              </a:rPr>
              <a:t>Factors”</a:t>
            </a:r>
          </a:p>
          <a:p>
            <a:pPr algn="ctr"/>
            <a:r>
              <a:rPr lang="en-US" dirty="0">
                <a:solidFill>
                  <a:schemeClr val="bg1"/>
                </a:solidFill>
                <a:latin typeface="Arial" panose="020B0604020202020204" pitchFamily="34" charset="0"/>
              </a:rPr>
              <a:t>Consideration</a:t>
            </a:r>
            <a:r>
              <a:rPr lang="en-US"/>
              <a:t> </a:t>
            </a:r>
            <a:r>
              <a:rPr lang="en-US" dirty="0">
                <a:solidFill>
                  <a:schemeClr val="bg1"/>
                </a:solidFill>
                <a:latin typeface="Arial" panose="020B0604020202020204" pitchFamily="34" charset="0"/>
              </a:rPr>
              <a:t>of</a:t>
            </a:r>
            <a:r>
              <a:rPr lang="en-US"/>
              <a:t> </a:t>
            </a:r>
            <a:r>
              <a:rPr lang="en-US" dirty="0">
                <a:solidFill>
                  <a:schemeClr val="bg1"/>
                </a:solidFill>
                <a:latin typeface="Arial" panose="020B0604020202020204" pitchFamily="34" charset="0"/>
              </a:rPr>
              <a:t>additional</a:t>
            </a:r>
            <a:r>
              <a:rPr lang="en-US"/>
              <a:t> </a:t>
            </a:r>
            <a:r>
              <a:rPr lang="en-US" dirty="0">
                <a:solidFill>
                  <a:schemeClr val="bg1"/>
                </a:solidFill>
                <a:latin typeface="Arial" panose="020B0604020202020204" pitchFamily="34" charset="0"/>
              </a:rPr>
              <a:t>costs</a:t>
            </a:r>
            <a:r>
              <a:rPr lang="en-US"/>
              <a:t> </a:t>
            </a:r>
            <a:r>
              <a:rPr lang="en-US" dirty="0">
                <a:solidFill>
                  <a:schemeClr val="bg1"/>
                </a:solidFill>
                <a:latin typeface="Arial" panose="020B0604020202020204" pitchFamily="34" charset="0"/>
              </a:rPr>
              <a:t>to</a:t>
            </a:r>
            <a:r>
              <a:rPr lang="en-US"/>
              <a:t> </a:t>
            </a:r>
            <a:r>
              <a:rPr lang="en-US" dirty="0">
                <a:solidFill>
                  <a:schemeClr val="bg1"/>
                </a:solidFill>
                <a:latin typeface="Arial" panose="020B0604020202020204" pitchFamily="34" charset="0"/>
              </a:rPr>
              <a:t>suppliers</a:t>
            </a:r>
            <a:endParaRPr lang="en-US" dirty="0">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a:p>
            <a:pPr algn="ctr"/>
            <a:r>
              <a:rPr lang="en-US" b="1" dirty="0">
                <a:solidFill>
                  <a:schemeClr val="bg1"/>
                </a:solidFill>
                <a:latin typeface="Arial" panose="020B0604020202020204" pitchFamily="34" charset="0"/>
              </a:rPr>
              <a:t>“Result-orientedness”</a:t>
            </a:r>
          </a:p>
          <a:p>
            <a:pPr algn="ctr"/>
            <a:r>
              <a:rPr lang="en-US" dirty="0">
                <a:solidFill>
                  <a:schemeClr val="bg1"/>
                </a:solidFill>
                <a:latin typeface="Arial" panose="020B0604020202020204" pitchFamily="34" charset="0"/>
              </a:rPr>
              <a:t>“Values”</a:t>
            </a:r>
            <a:r>
              <a:rPr lang="en-US"/>
              <a:t> </a:t>
            </a:r>
            <a:r>
              <a:rPr lang="en-US" dirty="0">
                <a:solidFill>
                  <a:schemeClr val="bg1"/>
                </a:solidFill>
                <a:latin typeface="Arial" panose="020B0604020202020204" pitchFamily="34" charset="0"/>
              </a:rPr>
              <a:t>that the product brings</a:t>
            </a:r>
            <a:r>
              <a:rPr lang="en-US"/>
              <a:t> </a:t>
            </a:r>
            <a:r>
              <a:rPr lang="en-US" dirty="0">
                <a:solidFill>
                  <a:schemeClr val="bg1"/>
                </a:solidFill>
                <a:latin typeface="Arial" panose="020B0604020202020204" pitchFamily="34" charset="0"/>
              </a:rPr>
              <a:t>to stakeholders</a:t>
            </a:r>
            <a:endParaRPr lang="en-US"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E513C3F-8170-0C4A-8F22-49D521D11C14}"/>
              </a:ext>
            </a:extLst>
          </p:cNvPr>
          <p:cNvSpPr txBox="1"/>
          <p:nvPr/>
        </p:nvSpPr>
        <p:spPr>
          <a:xfrm>
            <a:off x="4437057" y="6470414"/>
            <a:ext cx="1832553" cy="230832"/>
          </a:xfrm>
          <a:prstGeom prst="rect">
            <a:avLst/>
          </a:prstGeom>
          <a:noFill/>
        </p:spPr>
        <p:txBody>
          <a:bodyPr wrap="none" rtlCol="0">
            <a:spAutoFit/>
          </a:bodyPr>
          <a:lstStyle/>
          <a:p>
            <a:r>
              <a:rPr lang="en-US" sz="900" i="1" dirty="0">
                <a:solidFill>
                  <a:srgbClr val="0767B2"/>
                </a:solidFill>
                <a:latin typeface="Arial" panose="020B0604020202020204" pitchFamily="34" charset="0"/>
              </a:rPr>
              <a:t>Source: MedTech Europe, BCG</a:t>
            </a:r>
            <a:endParaRPr lang="en-US" sz="900" i="1" dirty="0">
              <a:solidFill>
                <a:srgbClr val="0767B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EF12F6C-0F9C-204F-8A6A-1B672E1483BC}"/>
              </a:ext>
            </a:extLst>
          </p:cNvPr>
          <p:cNvSpPr txBox="1"/>
          <p:nvPr/>
        </p:nvSpPr>
        <p:spPr>
          <a:xfrm>
            <a:off x="409074" y="526382"/>
            <a:ext cx="11059438" cy="830997"/>
          </a:xfrm>
          <a:prstGeom prst="rect">
            <a:avLst/>
          </a:prstGeom>
          <a:noFill/>
        </p:spPr>
        <p:txBody>
          <a:bodyPr wrap="none" rtlCol="0">
            <a:spAutoFit/>
          </a:bodyPr>
          <a:lstStyle>
            <a:defPPr>
              <a:defRPr lang="x-none"/>
            </a:defPPr>
            <a:lvl1pPr>
              <a:defRPr sz="3000">
                <a:solidFill>
                  <a:srgbClr val="F08221"/>
                </a:solidFill>
                <a:latin typeface="Arial" panose="020B0604020202020204" pitchFamily="34" charset="0"/>
                <a:cs typeface="Arial" panose="020B0604020202020204" pitchFamily="34" charset="0"/>
              </a:defRPr>
            </a:lvl1pPr>
          </a:lstStyle>
          <a:p>
            <a:r>
              <a:rPr lang="en-US" sz="2400" b="1" dirty="0"/>
              <a:t>The new</a:t>
            </a:r>
            <a:r>
              <a:rPr lang="en-US" sz="2400" dirty="0"/>
              <a:t> </a:t>
            </a:r>
            <a:r>
              <a:rPr lang="en-US" sz="2400" b="1" dirty="0"/>
              <a:t>mindset: </a:t>
            </a:r>
          </a:p>
          <a:p>
            <a:r>
              <a:rPr lang="en-US" sz="2400" b="1" dirty="0"/>
              <a:t>Rational</a:t>
            </a:r>
            <a:r>
              <a:rPr lang="en-US" sz="2400" dirty="0"/>
              <a:t> </a:t>
            </a:r>
            <a:r>
              <a:rPr lang="en-US" sz="2400" b="1" dirty="0"/>
              <a:t>purchasing</a:t>
            </a:r>
            <a:r>
              <a:rPr lang="en-US" sz="2400" dirty="0"/>
              <a:t> </a:t>
            </a:r>
            <a:r>
              <a:rPr lang="en-US" sz="2400" b="1" dirty="0"/>
              <a:t>with</a:t>
            </a:r>
            <a:r>
              <a:rPr lang="en-US" sz="2400" dirty="0"/>
              <a:t> </a:t>
            </a:r>
            <a:r>
              <a:rPr lang="en-US" sz="2400" b="1" dirty="0"/>
              <a:t>evidence-based</a:t>
            </a:r>
            <a:r>
              <a:rPr lang="en-US" sz="2400" dirty="0"/>
              <a:t> </a:t>
            </a:r>
            <a:r>
              <a:rPr lang="en-US" sz="2400" b="1" dirty="0"/>
              <a:t>and</a:t>
            </a:r>
            <a:r>
              <a:rPr lang="en-US" sz="2400" dirty="0"/>
              <a:t> </a:t>
            </a:r>
            <a:r>
              <a:rPr lang="en-US" sz="2400" b="1" dirty="0"/>
              <a:t>comprehensive</a:t>
            </a:r>
            <a:r>
              <a:rPr lang="en-US" sz="2400" dirty="0"/>
              <a:t> </a:t>
            </a:r>
            <a:r>
              <a:rPr lang="en-US" sz="2400" b="1" dirty="0"/>
              <a:t>assessment</a:t>
            </a:r>
          </a:p>
        </p:txBody>
      </p:sp>
      <p:sp>
        <p:nvSpPr>
          <p:cNvPr id="24" name="TextBox 23">
            <a:extLst>
              <a:ext uri="{FF2B5EF4-FFF2-40B4-BE49-F238E27FC236}">
                <a16:creationId xmlns:a16="http://schemas.microsoft.com/office/drawing/2014/main" id="{B14BC684-F6F4-49B1-B584-5E5587A8E972}"/>
              </a:ext>
            </a:extLst>
          </p:cNvPr>
          <p:cNvSpPr txBox="1"/>
          <p:nvPr/>
        </p:nvSpPr>
        <p:spPr>
          <a:xfrm>
            <a:off x="6096000" y="5869953"/>
            <a:ext cx="564044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Bef>
                <a:spcPts val="600"/>
              </a:spcBef>
              <a:spcAft>
                <a:spcPts val="600"/>
              </a:spcAft>
            </a:pPr>
            <a:r>
              <a:rPr lang="en-US" b="1" dirty="0">
                <a:solidFill>
                  <a:srgbClr val="0767B2"/>
                </a:solidFill>
                <a:latin typeface="Arial" panose="020B0604020202020204" pitchFamily="34" charset="0"/>
              </a:rPr>
              <a:t>Key</a:t>
            </a:r>
            <a:r>
              <a:rPr lang="en-US" dirty="0"/>
              <a:t> </a:t>
            </a:r>
            <a:r>
              <a:rPr lang="en-US" b="1" dirty="0">
                <a:solidFill>
                  <a:srgbClr val="0767B2"/>
                </a:solidFill>
                <a:latin typeface="Arial" panose="020B0604020202020204" pitchFamily="34" charset="0"/>
              </a:rPr>
              <a:t>benefits</a:t>
            </a:r>
            <a:r>
              <a:rPr lang="en-US" dirty="0"/>
              <a:t> </a:t>
            </a:r>
            <a:r>
              <a:rPr lang="en-US" b="1" dirty="0">
                <a:solidFill>
                  <a:srgbClr val="0767B2"/>
                </a:solidFill>
                <a:latin typeface="Arial" panose="020B0604020202020204" pitchFamily="34" charset="0"/>
              </a:rPr>
              <a:t>expected</a:t>
            </a:r>
            <a:r>
              <a:rPr lang="en-US" dirty="0"/>
              <a:t> </a:t>
            </a:r>
            <a:br>
              <a:rPr lang="tr-TR" dirty="0"/>
            </a:br>
            <a:r>
              <a:rPr lang="en-US" b="1" dirty="0">
                <a:solidFill>
                  <a:srgbClr val="0767B2"/>
                </a:solidFill>
                <a:latin typeface="Arial" panose="020B0604020202020204" pitchFamily="34" charset="0"/>
              </a:rPr>
              <a:t>at the</a:t>
            </a:r>
            <a:r>
              <a:rPr lang="en-US" dirty="0"/>
              <a:t> </a:t>
            </a:r>
            <a:r>
              <a:rPr lang="en-US" b="1" dirty="0">
                <a:solidFill>
                  <a:srgbClr val="0767B2"/>
                </a:solidFill>
                <a:latin typeface="Arial" panose="020B0604020202020204" pitchFamily="34" charset="0"/>
              </a:rPr>
              <a:t>national level</a:t>
            </a:r>
            <a:r>
              <a:rPr lang="en-US" dirty="0"/>
              <a:t> </a:t>
            </a:r>
            <a:br>
              <a:rPr lang="tr-TR" dirty="0"/>
            </a:br>
            <a:r>
              <a:rPr lang="en-US" b="1" dirty="0">
                <a:solidFill>
                  <a:srgbClr val="0767B2"/>
                </a:solidFill>
                <a:latin typeface="Arial" panose="020B0604020202020204" pitchFamily="34" charset="0"/>
              </a:rPr>
              <a:t>in</a:t>
            </a:r>
            <a:r>
              <a:rPr lang="en-US" dirty="0"/>
              <a:t> </a:t>
            </a:r>
            <a:r>
              <a:rPr lang="en-US" b="1" dirty="0">
                <a:solidFill>
                  <a:srgbClr val="0767B2"/>
                </a:solidFill>
                <a:latin typeface="Arial" panose="020B0604020202020204" pitchFamily="34" charset="0"/>
              </a:rPr>
              <a:t>public</a:t>
            </a:r>
            <a:r>
              <a:rPr lang="en-US" dirty="0"/>
              <a:t> </a:t>
            </a:r>
            <a:r>
              <a:rPr lang="tr-TR" b="1" dirty="0" err="1">
                <a:solidFill>
                  <a:srgbClr val="0767B2"/>
                </a:solidFill>
                <a:latin typeface="Arial" panose="020B0604020202020204" pitchFamily="34" charset="0"/>
              </a:rPr>
              <a:t>procurement</a:t>
            </a:r>
            <a:endParaRPr lang="en-US" b="1" dirty="0">
              <a:solidFill>
                <a:srgbClr val="0767B2"/>
              </a:solidFill>
              <a:latin typeface="Arial" panose="020B0604020202020204" pitchFamily="34" charset="0"/>
              <a:cs typeface="Arial" panose="020B0604020202020204" pitchFamily="34" charset="0"/>
            </a:endParaRPr>
          </a:p>
        </p:txBody>
      </p:sp>
      <p:sp>
        <p:nvSpPr>
          <p:cNvPr id="3" name="Arrow: Right 2">
            <a:extLst>
              <a:ext uri="{FF2B5EF4-FFF2-40B4-BE49-F238E27FC236}">
                <a16:creationId xmlns:a16="http://schemas.microsoft.com/office/drawing/2014/main" id="{1A1D51F3-F0BD-4372-94D5-366A710ACE36}"/>
              </a:ext>
            </a:extLst>
          </p:cNvPr>
          <p:cNvSpPr/>
          <p:nvPr/>
        </p:nvSpPr>
        <p:spPr>
          <a:xfrm>
            <a:off x="5097780" y="3646170"/>
            <a:ext cx="1171830" cy="8001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21715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4548</Words>
  <Application>Microsoft Office PowerPoint</Application>
  <PresentationFormat>Geniş ekran</PresentationFormat>
  <Paragraphs>465</Paragraphs>
  <Slides>40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40</vt:i4>
      </vt:variant>
    </vt:vector>
  </HeadingPairs>
  <TitlesOfParts>
    <vt:vector size="45" baseType="lpstr">
      <vt:lpstr>Arial</vt:lpstr>
      <vt:lpstr>Calibri</vt:lpstr>
      <vt:lpstr>Calibri Light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Editor</cp:lastModifiedBy>
  <cp:revision>38</cp:revision>
  <dcterms:created xsi:type="dcterms:W3CDTF">2021-08-03T23:59:51Z</dcterms:created>
  <dcterms:modified xsi:type="dcterms:W3CDTF">2021-10-04T15:27:22Z</dcterms:modified>
</cp:coreProperties>
</file>